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6" r:id="rId2"/>
    <p:sldId id="29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2"/>
    <p:restoredTop sz="71751"/>
  </p:normalViewPr>
  <p:slideViewPr>
    <p:cSldViewPr snapToGrid="0" snapToObjects="1">
      <p:cViewPr varScale="1">
        <p:scale>
          <a:sx n="86" d="100"/>
          <a:sy n="86" d="100"/>
        </p:scale>
        <p:origin x="1688"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1902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4 part talk – will cover the important 2 ! </a:t>
            </a:r>
            <a:endParaRPr dirty="0"/>
          </a:p>
          <a:p>
            <a:endParaRPr dirty="0"/>
          </a:p>
          <a:p>
            <a:r>
              <a:rPr dirty="0"/>
              <a:t>Opening line suggestion: 'Almost every eye you will see tonight is fine. The whole point of the next half hour is the four that are not, and how to pick them out in under five minutes.'</a:t>
            </a:r>
          </a:p>
          <a:p>
            <a:endParaRPr dirty="0"/>
          </a:p>
          <a:p>
            <a:r>
              <a:rPr dirty="0"/>
              <a:t>Housekeeping: tell them there are only two questions to remember, and that you will come back to those two questions three times during the talk.</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minutes maximum. Do not read the numbers out; point at them.</a:t>
            </a:r>
          </a:p>
          <a:p>
            <a:endParaRPr dirty="0"/>
          </a:p>
          <a:p>
            <a:r>
              <a:rPr dirty="0"/>
              <a:t>The line that matters for this room is the third one: a quarter of the open globes admitted to a South African tertiary </a:t>
            </a:r>
            <a:r>
              <a:rPr dirty="0" err="1"/>
              <a:t>centre</a:t>
            </a:r>
            <a:r>
              <a:rPr dirty="0"/>
              <a:t> were eviscerated. That is the downstream consequence of a delayed or missed diagnosis in a department like ours.</a:t>
            </a:r>
          </a:p>
          <a:p>
            <a:endParaRPr dirty="0"/>
          </a:p>
          <a:p>
            <a:r>
              <a:rPr dirty="0"/>
              <a:t>The KZN-specific dataset (Sukati, UKZN </a:t>
            </a:r>
            <a:r>
              <a:rPr dirty="0" err="1"/>
              <a:t>M.Med.Sc</a:t>
            </a:r>
            <a:r>
              <a:rPr dirty="0"/>
              <a:t>. thesis 2011, 660 records from provincial hospitals) found 72% male, peak age 21-30, assault in 24%, 56% open globe, and 61% of injuries happening at home. It is an unpublished thesis, so it is on the references slide rather than quoted here as a headline.</a:t>
            </a:r>
          </a:p>
          <a:p>
            <a:endParaRPr dirty="0"/>
          </a:p>
          <a:p>
            <a:r>
              <a:rPr dirty="0"/>
              <a:t>Be honest if asked: the 55 million WHO figure is old and derived mostly from developed-country data.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THIS IS AN EM MINDSET TALK</a:t>
            </a:r>
          </a:p>
          <a:p>
            <a:r>
              <a:rPr lang="en-US" dirty="0"/>
              <a:t>RECOGNISE AND MANAGE RISK </a:t>
            </a:r>
          </a:p>
          <a:p>
            <a:r>
              <a:rPr lang="en-US" dirty="0"/>
              <a:t>MAKE DECISIONS WITH LITTLE DATA</a:t>
            </a:r>
          </a:p>
          <a:p>
            <a:r>
              <a:rPr lang="en-US" dirty="0"/>
              <a:t>SAFEY FIRST- EXLCUDE DEADLY THINGS</a:t>
            </a:r>
          </a:p>
          <a:p>
            <a:endParaRPr lang="en-US" dirty="0"/>
          </a:p>
          <a:p>
            <a:r>
              <a:rPr lang="en-US" dirty="0"/>
              <a:t>FOR CHEST PAIN - WE ALL KNOW 8 THINGS THAT WILL KILL </a:t>
            </a:r>
          </a:p>
          <a:p>
            <a:r>
              <a:rPr lang="en-US" dirty="0"/>
              <a:t>FOR EYES??</a:t>
            </a:r>
          </a:p>
          <a:p>
            <a:endParaRPr lang="en-US" dirty="0"/>
          </a:p>
          <a:p>
            <a:r>
              <a:rPr dirty="0"/>
              <a:t>One minute. Say these out loud as promises — it sets up the two-question frame that follows.</a:t>
            </a:r>
          </a:p>
          <a:p>
            <a:endParaRPr dirty="0"/>
          </a:p>
          <a:p>
            <a:r>
              <a:rPr dirty="0"/>
              <a:t>If you are short of time in the talk, the objectives you must actually deliver are the first two. Everything else is useful; those two are the ones that save an eye tonight.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3 THINGS TO POINT OUT </a:t>
            </a:r>
          </a:p>
          <a:p>
            <a:endParaRPr dirty="0"/>
          </a:p>
          <a:p>
            <a:endParaRPr dirty="0"/>
          </a:p>
          <a:p>
            <a:r>
              <a:rPr dirty="0"/>
              <a:t>1. The orbit is a closed box. That single fact is the whole of orbital compartment syndrome.</a:t>
            </a:r>
            <a:endParaRPr lang="en-US" dirty="0"/>
          </a:p>
          <a:p>
            <a:endParaRPr dirty="0"/>
          </a:p>
          <a:p>
            <a:r>
              <a:rPr dirty="0"/>
              <a:t>2. The eye wall (cornea + sclera) is either through or it isn't. That single fact is the whole of the open globe question.</a:t>
            </a:r>
            <a:endParaRPr lang="en-US" dirty="0"/>
          </a:p>
          <a:p>
            <a:endParaRPr dirty="0"/>
          </a:p>
          <a:p>
            <a:r>
              <a:rPr dirty="0"/>
              <a:t>3. The central retinal artery and optic nerve are what you are racing to save. Everything downstream of them is retina you cannot replace.</a:t>
            </a:r>
          </a:p>
          <a:p>
            <a:endParaRPr dirty="0"/>
          </a:p>
          <a:p>
            <a:r>
              <a:rPr dirty="0"/>
              <a:t>Pearl if asked: the sclera ruptures at its weakest points — the limbus, and just behind the insertions of the rectus muscles, where it is thinnest. That is why an occult rupture can be posterior and invisible to you.</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the spine of the talk. Spend 45 seconds and make them repeat it.</a:t>
            </a:r>
          </a:p>
          <a:p>
            <a:endParaRPr dirty="0"/>
          </a:p>
          <a:p>
            <a:r>
              <a:rPr dirty="0"/>
              <a:t>If the audience remembers nothing else, they should leave with 'open globe → shield and stop' and 'tight </a:t>
            </a:r>
            <a:r>
              <a:rPr dirty="0" err="1"/>
              <a:t>proptosed</a:t>
            </a:r>
            <a:r>
              <a:rPr dirty="0"/>
              <a:t> eye with falling vision → cut'.</a:t>
            </a:r>
          </a:p>
          <a:p>
            <a:endParaRPr dirty="0"/>
          </a:p>
          <a:p>
            <a:r>
              <a:rPr dirty="0" err="1"/>
              <a:t>Emphasise</a:t>
            </a:r>
            <a:r>
              <a:rPr dirty="0"/>
              <a:t> the last line: both questions are answered by looking at the eye. Junior staff delay because they feel they need equipment or permission. They need neither.</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This is the slide to photograph — tell them so, and pause.</a:t>
            </a:r>
          </a:p>
          <a:p>
            <a:endParaRPr dirty="0"/>
          </a:p>
          <a:p>
            <a:r>
              <a:rPr dirty="0"/>
              <a:t>Note the chemical splash sits ABOVE question one: it is the only injury where treatment genuinely precedes assessment.</a:t>
            </a:r>
            <a:endParaRPr lang="en-US" dirty="0"/>
          </a:p>
          <a:p>
            <a:r>
              <a:rPr lang="en-US" dirty="0"/>
              <a:t>DO NOT PASS GO , GO DIRECLTY TO IRRIGATION- TRIAGE AND HISTORY WHILE IRRIGATION. </a:t>
            </a:r>
            <a:endParaRPr dirty="0"/>
          </a:p>
          <a:p>
            <a:endParaRPr dirty="0"/>
          </a:p>
          <a:p>
            <a:r>
              <a:rPr dirty="0"/>
              <a:t>On the left branch, the item people forget is the antiemetic. Vomiting against a ruptured globe extrudes vitreous. On the right branch, the phrase to </a:t>
            </a:r>
            <a:r>
              <a:rPr dirty="0" err="1"/>
              <a:t>labour</a:t>
            </a:r>
            <a:r>
              <a:rPr dirty="0"/>
              <a:t> is 'not after the CT'.</a:t>
            </a:r>
          </a:p>
          <a:p>
            <a:endParaRPr dirty="0"/>
          </a:p>
          <a:p>
            <a:r>
              <a:rPr dirty="0"/>
              <a:t>Suggested question to the room: 'Who here has done a canthotomy?' Usually very few hands. Over 90% of emergency physicians report feeling inadequately trained in it (Murali 2021) — say that out loud, it </a:t>
            </a:r>
            <a:r>
              <a:rPr dirty="0" err="1"/>
              <a:t>normalises</a:t>
            </a:r>
            <a:r>
              <a:rPr dirty="0"/>
              <a:t> the discomfort and sets up the procedure slide later.</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 seconds. Frame these as things to ask while your hands are busy, not as a separate history-taking exercise.</a:t>
            </a:r>
          </a:p>
          <a:p>
            <a:endParaRPr dirty="0"/>
          </a:p>
          <a:p>
            <a:r>
              <a:rPr dirty="0"/>
              <a:t>The mechanism question is the one that catches people. A man who was hammering metal, has a comfortable white eye and 6/6 vision can still have an intraocular foreign body. He does not look sick. Ask the question and image him.</a:t>
            </a:r>
          </a:p>
          <a:p>
            <a:endParaRPr dirty="0"/>
          </a:p>
          <a:p>
            <a:r>
              <a:rPr dirty="0"/>
              <a:t>Wood is the trap on CT: dry wood looks like air, wet wood looks like soft tissue. Up to 42% of non-metallic foreign bodies are missed on initial CT imaging (</a:t>
            </a:r>
            <a:r>
              <a:rPr dirty="0" err="1"/>
              <a:t>Pirlet</a:t>
            </a:r>
            <a:r>
              <a:rPr dirty="0"/>
              <a:t> &amp; Flament, Healthcare 2025).</a:t>
            </a:r>
          </a:p>
          <a:p>
            <a:endParaRPr dirty="0"/>
          </a:p>
          <a:p>
            <a:r>
              <a:rPr dirty="0"/>
              <a:t>MRI is preferred for suspected organic (wood) foreign bodies — but never if a metallic foreign body is possible.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minutes. This is the core skills slide for nursing and junior medical staff.</a:t>
            </a:r>
          </a:p>
          <a:p>
            <a:endParaRPr dirty="0"/>
          </a:p>
          <a:p>
            <a:r>
              <a:rPr dirty="0"/>
              <a:t>Make the point about ORDER: step 0 is looking. If you go straight to prying the lids open on a ruptured globe because you wanted a number for the acuity, you have done harm.</a:t>
            </a:r>
          </a:p>
          <a:p>
            <a:endParaRPr dirty="0"/>
          </a:p>
          <a:p>
            <a:r>
              <a:rPr dirty="0"/>
              <a:t>The three most commonly omitted steps are RAPD, visual fields and IOP. Ask the room honestly how often they do a swinging torch test on a trauma patient. The answer is usually 'rarely'.</a:t>
            </a:r>
          </a:p>
          <a:p>
            <a:endParaRPr dirty="0"/>
          </a:p>
          <a:p>
            <a:r>
              <a:rPr dirty="0"/>
              <a:t>Technique detail for the swinging torch test (Broadway DC, Community Eye Health 2012;25(79-80):58-9): semi-darkened room, patient fixating on a DISTANT object (this prevents the near reflex confusing you), move the WHOLE torch from side to side rather than </a:t>
            </a:r>
            <a:r>
              <a:rPr dirty="0" err="1"/>
              <a:t>swivelling</a:t>
            </a:r>
            <a:r>
              <a:rPr dirty="0"/>
              <a:t> it about its axis, keep the distance and brightness equal, and hold it for a full three seconds on each eye. In a positive test, the affected pupil dilates when the light swings back onto it.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One minute. This is the slide that changes nursing practice — acuity at triage for every eye complaint.</a:t>
            </a:r>
          </a:p>
          <a:p>
            <a:endParaRPr/>
          </a:p>
          <a:p>
            <a:r>
              <a:t>The pinhole tip is worth demonstrating: if vision improves through a pinhole, the problem is refractive, not neurological or structural. A card and a needle is all you need.</a:t>
            </a:r>
          </a:p>
          <a:p>
            <a:endParaRPr/>
          </a:p>
          <a:p>
            <a:r>
              <a:t>The right-hand column's third bullet is the important one and contradicts intuition: in orbital compartment syndrome, acuity is reduced in fewer than half of cases at the point where you should already be cutting. If you wait for the vision to drop you have waited too long.</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90 seconds.</a:t>
            </a:r>
          </a:p>
          <a:p>
            <a:endParaRPr/>
          </a:p>
          <a:p>
            <a:r>
              <a:t>The honest framing on POCUS matters for credibility. People are taught 'never ultrasound a ruptured globe'. The evidence is thinner than the teaching: the only human measurement found a mean IOP rise of 1.8 mmHg, which is less than normal diurnal variation (5.9 mmHg) and less than putting in an eyelid speculum (4 mmHg). Extrusion in animal models occurred at pressures above 30 mmHg.</a:t>
            </a:r>
          </a:p>
          <a:p>
            <a:endParaRPr/>
          </a:p>
          <a:p>
            <a:r>
              <a:t>But — and say this clearly — that was measured in 40 healthy volunteers. The largest ED study of ocular POCUS explicitly EXCLUDED trauma patients. So the data do not actually cover the patient in front of you.</a:t>
            </a:r>
          </a:p>
          <a:p>
            <a:endParaRPr/>
          </a:p>
          <a:p>
            <a:r>
              <a:t>Also do not repeat the claim that POCUS is 100% sensitive for globe rupture. The point estimate is 1.00 but the 95% confidence interval runs down to 0.63, on very few events.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line: 'Right. Question one. Is the eye open?'</a:t>
            </a:r>
          </a:p>
          <a:p>
            <a:endParaRPr/>
          </a:p>
          <a:p>
            <a:r>
              <a:t>Set expectations: the next five slides are about recognition, because recognition is the whole problem. The management is four lines long and anyone can do it.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minutes — this is the highest-yield recognition slide in the talk. Let them look.</a:t>
            </a:r>
          </a:p>
          <a:p>
            <a:endParaRPr/>
          </a:p>
          <a:p>
            <a:r>
              <a:t>Work left to right. For the peaked pupil, make the point that the apex points towards the wound — it is a free localising sign.</a:t>
            </a:r>
          </a:p>
          <a:p>
            <a:endParaRPr/>
          </a:p>
          <a:p>
            <a:r>
              <a:t>For uveal prolapse, warn explicitly: do not attempt to reduce it, do not irrigate it, do not wipe it. Shield it.</a:t>
            </a:r>
          </a:p>
          <a:p>
            <a:endParaRPr/>
          </a:p>
          <a:p>
            <a:r>
              <a:t>For the bullous subconjunctival haemorrhage, the teaching point is that a flat red patch is usually benign; a boggy, ballooning, circumferential one after blunt trauma is not.</a:t>
            </a:r>
          </a:p>
          <a:p>
            <a:endParaRPr/>
          </a:p>
          <a:p>
            <a:r>
              <a:t>The last line of the red box is the one to labour. The dramatic eye gets diagnosed by everybody. The eye that gets missed is the one with a bit of subconjunctival blood and a slightly sunken look.</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One minute.</a:t>
            </a:r>
          </a:p>
          <a:p>
            <a:endParaRPr dirty="0"/>
          </a:p>
          <a:p>
            <a:r>
              <a:rPr dirty="0"/>
              <a:t>The two points that matter: use enough fluorescein (people use too little and then cannot see the dilution), and a negative test does not exclude anything.</a:t>
            </a:r>
          </a:p>
          <a:p>
            <a:endParaRPr dirty="0"/>
          </a:p>
          <a:p>
            <a:r>
              <a:rPr dirty="0"/>
              <a:t>If you have a case photo from St Anne's, this is the slide to swap it into.</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60 seconds. Do not teach this as terminology for its own sake — teach it as a communication tool.</a:t>
            </a:r>
          </a:p>
          <a:p>
            <a:endParaRPr dirty="0"/>
          </a:p>
          <a:p>
            <a:r>
              <a:rPr dirty="0"/>
              <a:t>The reason to say 'open globe' on the phone is that it is a defined term with an agreed urgency attached. 'Nasty eye injury' is not.</a:t>
            </a:r>
          </a:p>
          <a:p>
            <a:endParaRPr dirty="0"/>
          </a:p>
          <a:p>
            <a:r>
              <a:rPr dirty="0"/>
              <a:t>The distinction between rupture and penetrating injury is worth one sentence: rupture is blunt force bursting the wall from the inside out at its weakest point, which is why it is often posterior and occult. Penetrating is a sharp object going in. Rupture carries the worst prognosis of the four and is the biggest single deduction on the Ocular Trauma Score (minus 23 points).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 seconds.</a:t>
            </a:r>
          </a:p>
          <a:p>
            <a:endParaRPr dirty="0"/>
          </a:p>
          <a:p>
            <a:r>
              <a:rPr dirty="0"/>
              <a:t>One honest nuance on tonometry. It is CLASSICALLY contraindicated, but that teaching is traditional rather than trial-based — no human study showing harm was found. If the open globe is obvious you already have your answer, so do not measure. If you genuinely need the number to decide about a canthotomy, a gentle Tono-Pen, iCare or </a:t>
            </a:r>
            <a:r>
              <a:rPr dirty="0" err="1"/>
              <a:t>Diaton</a:t>
            </a:r>
            <a:r>
              <a:rPr dirty="0"/>
              <a:t> reading is reasonable, and a LOW pressure argues for rupture alone rather than compartment syndrome. If the lids will not open, palpate and compare resistance to retropulsion against the other eye instead (Murali 2021).</a:t>
            </a:r>
          </a:p>
          <a:p>
            <a:endParaRPr dirty="0"/>
          </a:p>
          <a:p>
            <a:r>
              <a:rPr dirty="0"/>
              <a:t>The paper cup tip always lands — demonstrate it if you have one. Cut the bottom off a polystyrene cup and tape it over the orbital rim.</a:t>
            </a:r>
          </a:p>
          <a:p>
            <a:endParaRPr dirty="0"/>
          </a:p>
          <a:p>
            <a:r>
              <a:rPr dirty="0"/>
              <a:t>Be honest about antibiotics: there is no RCT and no international guideline. In a survey of 33 high-volume eye trauma institutions, 25 (76%) gave preoperative systemic antibiotics. The best-described regimen in the literature is IV vancomycin plus ceftazidime, with endophthalmitis rates of roughly 2-4%. Tell the room to use the local ophthalmology protocol rather than something they heard in a talk.</a:t>
            </a:r>
          </a:p>
          <a:p>
            <a:endParaRPr dirty="0"/>
          </a:p>
          <a:p>
            <a:r>
              <a:rPr dirty="0"/>
              <a:t>Endophthalmitis risk factors worth knowing: retained intraocular foreign body (OR 1.9), delayed presentation beyond 24 hours (OR 3.9), anterior wound location (OR 2.0), dirty wound, rural setting.</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 seconds. This slide exists to break a specific bad habit: using a normal CT report to discharge an eye.</a:t>
            </a:r>
          </a:p>
          <a:p>
            <a:endParaRPr dirty="0"/>
          </a:p>
          <a:p>
            <a:r>
              <a:rPr dirty="0"/>
              <a:t>The phrase to use: 'CT is a rule-IN test for open globe, not a rule-OUT test.'</a:t>
            </a:r>
          </a:p>
          <a:p>
            <a:endParaRPr dirty="0"/>
          </a:p>
          <a:p>
            <a:r>
              <a:rPr dirty="0"/>
              <a:t>Wooden foreign bodies are the classic miss — dry wood is the density of air, wet wood is the density of soft tissue. Up to 42% of non-metallic foreign bodies are missed on the initial scan (</a:t>
            </a:r>
            <a:r>
              <a:rPr dirty="0" err="1"/>
              <a:t>Pirlet</a:t>
            </a:r>
            <a:r>
              <a:rPr dirty="0"/>
              <a:t> &amp; Flament, Healthcare 2025).</a:t>
            </a:r>
          </a:p>
          <a:p>
            <a:endParaRPr dirty="0"/>
          </a:p>
          <a:p>
            <a:r>
              <a:rPr dirty="0"/>
              <a:t>If asked about ultrasound in this context: in orbital compartment syndrome, look for the guitar pick sign. Emergency physicians in a cadaveric study identified retrobulbar </a:t>
            </a:r>
            <a:r>
              <a:rPr dirty="0" err="1"/>
              <a:t>haematoma</a:t>
            </a:r>
            <a:r>
              <a:rPr dirty="0"/>
              <a:t> with 87% sensitivity and 88% specificity. But it should never delay decompression.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 seconds. This is the 'what do I tell the family' slide.</a:t>
            </a:r>
          </a:p>
          <a:p>
            <a:endParaRPr dirty="0"/>
          </a:p>
          <a:p>
            <a:r>
              <a:rPr dirty="0"/>
              <a:t>Do not make them </a:t>
            </a:r>
            <a:r>
              <a:rPr dirty="0" err="1"/>
              <a:t>memorise</a:t>
            </a:r>
            <a:r>
              <a:rPr dirty="0"/>
              <a:t> it — make them know it exists and that a bad score is not a death sentence for the eye.</a:t>
            </a:r>
          </a:p>
          <a:p>
            <a:endParaRPr dirty="0"/>
          </a:p>
          <a:p>
            <a:r>
              <a:rPr dirty="0"/>
              <a:t>Two caveats to state out loud. First, accuracy is about 80%, so one in five predictions is wrong, and the Community Eye Health source is explicit that using the OTS to justify primary enucleation is hazardous. Second, Perez et al. (2023) showed the OTS actually UNDERSTATES recovery in the very worst eyes — in OTS category 1, 33% ended with no light perception versus roughly the three quarters the OTS predicts.</a:t>
            </a:r>
          </a:p>
          <a:p>
            <a:endParaRPr dirty="0"/>
          </a:p>
          <a:p>
            <a:r>
              <a:rPr dirty="0"/>
              <a:t>The South African relevance: du Toit and colleagues at Groote Schuur found the association between predicted and actual final visual outcomes to be strong (p&lt;0.005), concluding the OTS may also be valid in an African setting.</a:t>
            </a:r>
          </a:p>
          <a:p>
            <a:endParaRPr dirty="0"/>
          </a:p>
          <a:p>
            <a:r>
              <a:rPr dirty="0"/>
              <a:t>Note what the OTS does NOT include: intraocular foreign body, chemical or thermal injury, and any imaging findings. An eye with a retained foreign body can score reassuringly.</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Transition: 'That was question one. Question two is the one where you personally are the treatment.'</a:t>
            </a:r>
          </a:p>
          <a:p>
            <a:endParaRPr dirty="0"/>
          </a:p>
          <a:p>
            <a:r>
              <a:rPr dirty="0"/>
              <a:t>This is the emotional </a:t>
            </a:r>
            <a:r>
              <a:rPr dirty="0" err="1"/>
              <a:t>centre</a:t>
            </a:r>
            <a:r>
              <a:rPr dirty="0"/>
              <a:t> of the talk. The procedure is simple, it is quick, and it is almost never done quickly enough. Over 90% of emergency physicians report feeling inadequately trained in it — and yet when emergency physicians did perform it, patients were 2.58 times more likely to return to baseline vision than when others did (Dixon, cited in Murali 2021).</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minutes. The single most important idea in the talk lives on this slide.</a:t>
            </a:r>
          </a:p>
          <a:p>
            <a:endParaRPr dirty="0"/>
          </a:p>
          <a:p>
            <a:r>
              <a:rPr dirty="0"/>
              <a:t>The mechanical signs are enough. You do not need the </a:t>
            </a:r>
            <a:r>
              <a:rPr dirty="0" err="1"/>
              <a:t>ischaemic</a:t>
            </a:r>
            <a:r>
              <a:rPr dirty="0"/>
              <a:t> signs to act — by the time you have them, the retina has been </a:t>
            </a:r>
            <a:r>
              <a:rPr dirty="0" err="1"/>
              <a:t>ischaemic</a:t>
            </a:r>
            <a:r>
              <a:rPr dirty="0"/>
              <a:t> for a while.</a:t>
            </a:r>
          </a:p>
          <a:p>
            <a:endParaRPr dirty="0"/>
          </a:p>
          <a:p>
            <a:r>
              <a:rPr dirty="0"/>
              <a:t>Erickson's three-part bedside rule: relative proptosis, tight eyelids that are difficult to open with finger pressure, and an RAPD in the injured eye. If all three are absent, canthotomy is not indicated.</a:t>
            </a:r>
          </a:p>
          <a:p>
            <a:endParaRPr dirty="0"/>
          </a:p>
          <a:p>
            <a:r>
              <a:rPr dirty="0"/>
              <a:t>Two practical points. First, if the lids will not open, palpate: assess firmness and resistance to retropulsion against the other eye. Second, the patient who was fine when you admitted them can develop this overnight — Christie reported a mean of 20.5 hours after injury and 29.8 hours after surgery. So this is also a ward-round diagnosis, not only a resus-room one.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 seconds.</a:t>
            </a:r>
          </a:p>
          <a:p>
            <a:endParaRPr dirty="0"/>
          </a:p>
          <a:p>
            <a:r>
              <a:rPr dirty="0"/>
              <a:t>The mechanism is worth one sentence only: a fixed-volume box, rising pressure, and eventually the orbital pressure beats the arterial pressure trying to get in. The retina and optic nerve starve.</a:t>
            </a:r>
          </a:p>
          <a:p>
            <a:endParaRPr dirty="0"/>
          </a:p>
          <a:p>
            <a:r>
              <a:rPr dirty="0"/>
              <a:t>Then spend the time on the clock at the bottom, because that is what changes </a:t>
            </a:r>
            <a:r>
              <a:rPr dirty="0" err="1"/>
              <a:t>behaviour</a:t>
            </a:r>
            <a:r>
              <a:rPr dirty="0"/>
              <a:t>.</a:t>
            </a:r>
          </a:p>
          <a:p>
            <a:endParaRPr dirty="0"/>
          </a:p>
          <a:p>
            <a:r>
              <a:rPr dirty="0"/>
              <a:t>Animal studies: retinal </a:t>
            </a:r>
            <a:r>
              <a:rPr dirty="0" err="1"/>
              <a:t>ischaemia</a:t>
            </a:r>
            <a:r>
              <a:rPr dirty="0"/>
              <a:t> beyond 100 minutes causes irreversible loss. Clinically, 90 to 120 minutes is the high-risk threshold. In Sun's series of 8 patients, everyone decompressed within 2 hours recovered fully — a small series, so say so.</a:t>
            </a:r>
          </a:p>
          <a:p>
            <a:endParaRPr dirty="0"/>
          </a:p>
          <a:p>
            <a:r>
              <a:rPr dirty="0"/>
              <a:t>But the crucial counterpoint — and this is what stops people talking themselves out of the procedure — Bailey's series found 6 of 10 patients decompressed AFTER 3 hours still recovered some vision, the latest at 9 hours. There are case reports of recovery after decompression at 5 days. The authors recommend doing it regardless of time since injury. So the answer to 'is it too late?' is: do it.</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Three minutes — this is the procedural core of the talk. Slow down here.</a:t>
            </a:r>
          </a:p>
          <a:p>
            <a:endParaRPr dirty="0"/>
          </a:p>
          <a:p>
            <a:r>
              <a:rPr dirty="0"/>
              <a:t>Kit: local </a:t>
            </a:r>
            <a:r>
              <a:rPr dirty="0" err="1"/>
              <a:t>anaesthetic</a:t>
            </a:r>
            <a:r>
              <a:rPr dirty="0"/>
              <a:t> with adrenaline, a 25G needle, artery forceps, sharp straight scissors (iris or suture scissors), toothed forceps, gauze. That is all. Everything is in a suture trolley.</a:t>
            </a:r>
          </a:p>
          <a:p>
            <a:endParaRPr dirty="0"/>
          </a:p>
          <a:p>
            <a:r>
              <a:rPr dirty="0"/>
              <a:t>Walk the four panels. The two errors that matter:</a:t>
            </a:r>
          </a:p>
          <a:p>
            <a:r>
              <a:rPr dirty="0"/>
              <a:t>1. Stopping after the horizontal cut. The canthotomy alone drops IOP by about 14 mmHg; with the </a:t>
            </a:r>
            <a:r>
              <a:rPr dirty="0" err="1"/>
              <a:t>cantholysis</a:t>
            </a:r>
            <a:r>
              <a:rPr dirty="0"/>
              <a:t> it is about 30 mmHg. If the lower lid has not gone floppy, you have not released the crus.</a:t>
            </a:r>
          </a:p>
          <a:p>
            <a:r>
              <a:rPr dirty="0"/>
              <a:t>2. Being too timid. Point the scissors towards the patient's nose, inferiorly and laterally, and strum for the band.</a:t>
            </a:r>
          </a:p>
          <a:p>
            <a:endParaRPr dirty="0"/>
          </a:p>
          <a:p>
            <a:r>
              <a:rPr dirty="0"/>
              <a:t>Reassure them on bleeding: the crush step with artery forceps for a full minute is what controls it.</a:t>
            </a:r>
          </a:p>
          <a:p>
            <a:endParaRPr dirty="0"/>
          </a:p>
          <a:p>
            <a:r>
              <a:rPr dirty="0"/>
              <a:t>Globe rupture is the ONLY relative contraindication — and even then, canthotomy has been performed for OCS in the presence of a rupture. If vision is threatened there is no absolute contraindication.</a:t>
            </a:r>
          </a:p>
          <a:p>
            <a:endParaRPr dirty="0"/>
          </a:p>
          <a:p>
            <a:r>
              <a:rPr dirty="0"/>
              <a:t>Afterwards: re-measure IOP immediately. The pressure drop should be immediate; the vision may take hours to improve.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90 seconds, and make it conversational. These are the four sentences people actually say to themselves.</a:t>
            </a:r>
          </a:p>
          <a:p>
            <a:endParaRPr/>
          </a:p>
          <a:p>
            <a:r>
              <a:t>The 2.58 figure is worth emphasising: it is not that emergency physicians are better at the procedure, it is that they do it SOONER. Time is the active ingredient.</a:t>
            </a:r>
          </a:p>
          <a:p>
            <a:endParaRPr/>
          </a:p>
          <a:p>
            <a:r>
              <a:t>On the last point — be careful not to encourage indiscriminate cutting. The bedside rule still applies: relative proptosis + tight lids + RAPD. In the absence of raised IOP, tight lids and an RAPD, canthotomy is not indicated. But where the picture is there, hesitation is the bigger risk.</a:t>
            </a:r>
          </a:p>
          <a:p>
            <a:endParaRPr/>
          </a:p>
          <a:p>
            <a:r>
              <a:t>Medical adjuncts (mannitol, acetazolamide, topical timolol) are adjuncts. They do not replace the cut.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'Those are the two eye-threatening emergencies. Now the things you will actually see every shift.'</a:t>
            </a:r>
          </a:p>
          <a:p>
            <a:endParaRPr/>
          </a:p>
          <a:p>
            <a:r>
              <a:t>Pace picks up from here. These slides are recognition and disposition, not procedures.</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Priority is keeping the pressure low to prevent bleeds </a:t>
            </a:r>
            <a:endParaRPr dirty="0"/>
          </a:p>
          <a:p>
            <a:endParaRPr dirty="0"/>
          </a:p>
          <a:p>
            <a:r>
              <a:rPr dirty="0"/>
              <a:t>Grading is by the fraction of the anterior chamber filled with LAYERED blood, with the patient SITTING UP. Lying flat, the blood disperses and you will under-grade it.</a:t>
            </a:r>
          </a:p>
          <a:p>
            <a:endParaRPr dirty="0"/>
          </a:p>
          <a:p>
            <a:r>
              <a:rPr dirty="0"/>
              <a:t>The trap on the left of the slide is the </a:t>
            </a:r>
            <a:r>
              <a:rPr dirty="0" err="1"/>
              <a:t>microhyphaema</a:t>
            </a:r>
            <a:r>
              <a:rPr dirty="0"/>
              <a:t>: no meniscus, just suspended red cells. You need a slit lamp with a narrow, short beam angled across the anterior chamber — the cells look like dust in a sunbeam. Assuming there is no </a:t>
            </a:r>
            <a:r>
              <a:rPr dirty="0" err="1"/>
              <a:t>hyphaema</a:t>
            </a:r>
            <a:r>
              <a:rPr dirty="0"/>
              <a:t> because there is no meniscus is a named pitfall.</a:t>
            </a:r>
          </a:p>
          <a:p>
            <a:endParaRPr dirty="0"/>
          </a:p>
          <a:p>
            <a:r>
              <a:rPr dirty="0"/>
              <a:t>On TXA, be precise: the 2023 Cochrane review (23 RCTs plus 7 quasi-RCTs, 2 969 participants) found systemic tranexamic acid reduced REBLEEDING (RR 0.33, 95% CI 0.21-0.53) but had no effect on final visual acuity. It also found no evidence of benefit for steroids, cycloplegics, patching, bed rest or head elevation on visual outcomes — though head elevation remains sensible for making the blood layer out of the visual axis.</a:t>
            </a:r>
          </a:p>
          <a:p>
            <a:endParaRPr dirty="0"/>
          </a:p>
          <a:p>
            <a:r>
              <a:rPr dirty="0"/>
              <a:t>The sickle cell point is the one that could hurt someone tonight. Acetazolamide raises aqueous ascorbate, which promotes sickling inside the anterior chamber, worsening outflow obstruction. Methazolamide is the suggested alternative. Three of the four patients in Goldberg's original series had TRAIT, not disease.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60 seconds. Let them look at the pictures; do not narrate every one.</a:t>
            </a:r>
          </a:p>
          <a:p>
            <a:endParaRPr/>
          </a:p>
          <a:p>
            <a:r>
              <a:t>The teaching point across the four: the amount of blood you can see is not the same as the pressure in the eye. A small hyphaema with a pressure of 45 is more dangerous than a grade III with a normal pressure. Measure it.</a:t>
            </a:r>
          </a:p>
          <a:p>
            <a:endParaRPr/>
          </a:p>
          <a:p>
            <a:r>
              <a:t>Re-bleed rate is conventionally quoted at around 30%, peaking days 2 to 5. Note the provenance: that figure and the grading scheme come from tertiary sources (StatPearls), not a primary trial, so treat the percentage as approximate. What IS well supported is the Cochrane statement that rebleeding increases the rate and severity of complications. Whatever follow-up you arrange, it has to cross that window. Tell the patient in plain words: 'if the vision goes down or the pain gets worse in the next five days, come straight back.'</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minutes.</a:t>
            </a:r>
          </a:p>
          <a:p>
            <a:endParaRPr/>
          </a:p>
          <a:p>
            <a:r>
              <a:t>The mechanism sentence: an object larger than the orbital rim transmits force to the globe, pressure rises inside the orbit, and the thinnest wall fails. That is protective — the floor breaking is what saves the globe.</a:t>
            </a:r>
          </a:p>
          <a:p>
            <a:endParaRPr/>
          </a:p>
          <a:p>
            <a:r>
              <a:t>The paediatric trapdoor is the part that must land. Children's bone is elastic: it springs open, the inferior rectus drops in, and it springs shut again. The eye looks almost normal because the bone did not stay displaced and the soft tissues barely bruised. But up-gaze is locked, and traction on the trapped muscle triggers the oculocardiac reflex — bradycardia, nausea, vomiting, sometimes syncope.</a:t>
            </a:r>
          </a:p>
          <a:p>
            <a:endParaRPr/>
          </a:p>
          <a:p>
            <a:r>
              <a:t>That combination — a child, a quiet white eye, frozen up-gaze, bradycardia and vomiting after a facial injury — gets mistaken for a head injury and sent for a CT brain. It needs urgent surgical release — within 24 to 48 hours at the very outside, and immediately where there is an oculocardiac reflex or clear entrapment. That window is an upper limit, not a target.</a:t>
            </a:r>
          </a:p>
          <a:p>
            <a:endParaRPr/>
          </a:p>
          <a:p>
            <a:r>
              <a:t>Other paediatric orbital fractures without entrapment are generally repaired within two weeks.</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90 seconds. Fast — these are pattern-recognition images.</a:t>
            </a:r>
          </a:p>
          <a:p>
            <a:endParaRPr/>
          </a:p>
          <a:p>
            <a:r>
              <a:t>The nose-blowing advice is genuinely practical and almost never given. Air is forced from the sinus into the orbit through the fracture.</a:t>
            </a:r>
          </a:p>
          <a:p>
            <a:endParaRPr/>
          </a:p>
          <a:p>
            <a:r>
              <a:t>Roof fractures are the ones to take seriously as head injuries — they sit against the frontal lobe.</a:t>
            </a:r>
          </a:p>
          <a:p>
            <a:endParaRPr/>
          </a:p>
          <a:p>
            <a:r>
              <a:t>If asked about who needs surgery: entrapment with an oculocardiac reflex is the emergency (24-48 h). Otherwise, large defects, significant enophthalmos and persistent diplopia are repaired electively, usually within about two weeks once swelling has settled.</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60 seconds.</a:t>
            </a:r>
          </a:p>
          <a:p>
            <a:endParaRPr/>
          </a:p>
          <a:p>
            <a:r>
              <a:t>The point of this slide is that retinal detachment is found by HISTORY and FIELDS, not by fundoscopy in a busy ED and not by ultrasound. Visual field testing is one of the three most commonly skipped parts of the eye exam.</a:t>
            </a:r>
          </a:p>
          <a:p>
            <a:endParaRPr/>
          </a:p>
          <a:p>
            <a:r>
              <a:t>A trauma patient who describes a curtain coming across the vision needs an ophthalmologist regardless of what your ultrasound shows.</a:t>
            </a:r>
          </a:p>
          <a:p>
            <a:endParaRPr/>
          </a:p>
          <a:p>
            <a:r>
              <a:t>Caveat worth knowing if someone challenges the POCUS numbers: the largest prospective ED study (Lahham, 225 patients) explicitly excluded ocular trauma and suspected globe rupture. So the strongest POCUS evidence is in non-traumatic eyes.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Transition: 'One more emergency, then the things that fill your minors queue.'</a:t>
            </a:r>
          </a:p>
          <a:p>
            <a:endParaRPr/>
          </a:p>
          <a:p>
            <a:r>
              <a:t>Chemical burns are the one injury where the correct action precedes any assessment, which is why it sits above question one on the algorithm.</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minutes. This is a nursing-practice slide as much as a medical one.</a:t>
            </a:r>
          </a:p>
          <a:p>
            <a:endParaRPr dirty="0"/>
          </a:p>
          <a:p>
            <a:r>
              <a:rPr dirty="0"/>
              <a:t>The single </a:t>
            </a:r>
            <a:r>
              <a:rPr dirty="0" err="1"/>
              <a:t>behaviour</a:t>
            </a:r>
            <a:r>
              <a:rPr dirty="0"/>
              <a:t> change: irrigation starts at TRIAGE. Not after registration, not after the doctor.</a:t>
            </a:r>
          </a:p>
          <a:p>
            <a:endParaRPr dirty="0"/>
          </a:p>
          <a:p>
            <a:r>
              <a:rPr dirty="0"/>
              <a:t>The pH endpoint is the part people get wrong. You do not irrigate a fixed volume — you irrigate until the pH is neutral AND STAYS neutral — irrigate for at least 15 to 30 minutes first. Stop, wait a few minutes for the eye to equilibrate, then re-test. If it has drifted back, irrigate again. Litmus paper in the lower fornix is explicitly recommended.</a:t>
            </a:r>
          </a:p>
          <a:p>
            <a:endParaRPr dirty="0"/>
          </a:p>
          <a:p>
            <a:r>
              <a:rPr dirty="0"/>
              <a:t>And the thing that changes </a:t>
            </a:r>
            <a:r>
              <a:rPr dirty="0" err="1"/>
              <a:t>behaviour</a:t>
            </a:r>
            <a:r>
              <a:rPr dirty="0"/>
              <a:t> at three in the morning: TAP WATER is acceptable. Delaying irrigation to find the right fluid is not.</a:t>
            </a:r>
          </a:p>
          <a:p>
            <a:endParaRPr dirty="0"/>
          </a:p>
          <a:p>
            <a:r>
              <a:rPr dirty="0"/>
              <a:t>Alkali versus acid: acid coagulates surface protein and that coagulum forms a partial barrier, so acid burns tend to be more self-limiting. Alkali saponifies cell membranes and keeps penetrating — the damage continues after the contact has stopped. Roughly two thirds of chemical eye injuries are alkali.</a:t>
            </a:r>
          </a:p>
          <a:p>
            <a:endParaRPr dirty="0"/>
          </a:p>
          <a:p>
            <a:r>
              <a:rPr dirty="0"/>
              <a:t>Then say the next sentence out loud, because the previous one is dangerous on its own: in SEVERE burns, acids are every bit as devastating as alkalis. Concentration, temperature, physical state and contact time matter as much as the chemistry. Irrigate an acid exactly as hard as you irrigate an alkali.</a:t>
            </a:r>
          </a:p>
          <a:p>
            <a:endParaRPr dirty="0"/>
          </a:p>
          <a:p>
            <a:r>
              <a:rPr dirty="0"/>
              <a:t>Retained particulate is the other classic miss. Cement and lime granules sit in the fornix and keep releasing alkali. Evert the upper lid and sweep, every single time.</a:t>
            </a:r>
          </a:p>
          <a:p>
            <a:endParaRPr dirty="0"/>
          </a:p>
          <a:p>
            <a:r>
              <a:rPr dirty="0"/>
              <a:t>Airbag deployment can cause an alkali burn, not just blunt trauma — check the pH in any airbag facial injury.</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seconds. The white-eye point is counterintuitive and worth saying twice.</a:t>
            </a:r>
          </a:p>
          <a:p>
            <a:endParaRPr/>
          </a:p>
          <a:p>
            <a:r>
              <a:t>Roper-Hall grades by the PROPORTION of limbus that is ischaemic, together with corneal clarity. Grade I: epithelial damage, no limbal ischaemia. Grade II: corneal haze but the iris still visible, less than a third of the limbus. Grade III: iris detail obscured, a third to a half. Grade IV: opaque cornea, more than half — poor prognosis.</a:t>
            </a:r>
          </a:p>
          <a:p>
            <a:endParaRPr/>
          </a:p>
          <a:p>
            <a:r>
              <a:t>The Dua classification (2001) is the one that grades limbal involvement in CLOCK HOURS, I to VI. It discriminates better at the severe end, but Roper-Hall is what most people will find in the local protocol.</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seconds. Rapid fire.</a:t>
            </a:r>
          </a:p>
          <a:p>
            <a:endParaRPr/>
          </a:p>
          <a:p>
            <a:r>
              <a:t>Lid eversion is the single habit worth changing in this room. Vertical linear abrasions are a subtarsal foreign body until you have looked.</a:t>
            </a:r>
          </a:p>
          <a:p>
            <a:endParaRPr/>
          </a:p>
          <a:p>
            <a:r>
              <a:t>The local anaesthetic point matters: patients ask for it, and it feels kind. It delays epithelial healing, and it removes the pain signal that would otherwise bring them back when things get worse.</a:t>
            </a:r>
          </a:p>
          <a:p>
            <a:endParaRPr/>
          </a:p>
          <a:p>
            <a:r>
              <a:t>If asked about superglue in the eye: a Jameson muscle hook, inserted through a gap in the lid fissure after topical anaesthetic and drawn parallel to the lid margins, releases the adhesion at the bedside without general anaesthesia.</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seconds.</a:t>
            </a:r>
          </a:p>
          <a:p>
            <a:endParaRPr/>
          </a:p>
          <a:p>
            <a:r>
              <a:t>The framing sentence at the top is the teaching point: the lid laceration is rarely the problem. It is a sign that force reached the eye. People become absorbed in the cosmetic repair and never examine the globe.</a:t>
            </a:r>
          </a:p>
          <a:p>
            <a:endParaRPr/>
          </a:p>
          <a:p>
            <a:r>
              <a:t>The medial third rule is the one most often broken. The canaliculi run through the medial portion of both lids and cannot be repaired successfully after a delay.</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60 seconds. Practical and local — adapt the tiers to whatever the St Anne's and Grey's arrangements actually are, and put the on-call number on this slide before you present it.</a:t>
            </a:r>
          </a:p>
          <a:p>
            <a:endParaRPr/>
          </a:p>
          <a:p>
            <a:r>
              <a:t>The referral script is the bit people will use. Teach it as a fixed order so nothing gets left out under pressure. Note that the time of injury goes in early — it is what the ophthalmologist needs to triage against the compartment syndrome and open-globe repair clocks.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Two minutes. Slow down and land each one.</a:t>
            </a:r>
          </a:p>
          <a:p>
            <a:endParaRPr dirty="0"/>
          </a:p>
          <a:p>
            <a:r>
              <a:rPr dirty="0"/>
              <a:t>If the room only takes two things: a peaked pupil means shield and stop, and a tight </a:t>
            </a:r>
            <a:r>
              <a:rPr dirty="0" err="1"/>
              <a:t>proptosed</a:t>
            </a:r>
            <a:r>
              <a:rPr dirty="0"/>
              <a:t> eye with failing vision means cut.</a:t>
            </a:r>
          </a:p>
          <a:p>
            <a:endParaRPr dirty="0"/>
          </a:p>
          <a:p>
            <a:r>
              <a:rPr dirty="0"/>
              <a:t>Close by inviting them to photograph the algorithm slide, and offer to leave a printed copy of it in resus.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Leave the reference slides up while you take questions. Offer to email the deck — the speaker notes carry the effect sizes and confidence intervals in case anyone wants to argue.</a:t>
            </a:r>
          </a:p>
          <a:p>
            <a:endParaRPr/>
          </a:p>
          <a:p>
            <a:r>
              <a:t>The StatPearls entries are labelled as tertiary sources deliberately. If challenged on the hyphaema grading or the 30% rebleed rate, say plainly that those come from conventional teaching rather than a primary trial.</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KZN dataset is flagged as an unpublished thesis deliberately. If anyone asks for peer-reviewed South African data, point them at Stuart (Northern Cape) and du Toit (Groote Schuur).</a:t>
            </a:r>
          </a:p>
          <a:p>
            <a:endParaRPr/>
          </a:p>
          <a:p>
            <a:r>
              <a:t>Two further sources are cited only in the speaker notes and are not on these slides: Bera et al. (paediatric orbital fracture repair timing) and Dunphy et al. (oculocardiac reflex in trapdoor fractures). Add them if you are asked.</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You do not need to present this slide — it is there so the deck is defensible.</a:t>
            </a:r>
          </a:p>
          <a:p>
            <a:endParaRPr/>
          </a:p>
          <a:p>
            <a:r>
              <a:t>The honest position on EyeRounds: their pages carry an all-rights-reserved University of Iowa copyright notice rather than a Creative Commons licence. Using a handful of their images for an internal departmental CME talk with full attribution is normal academic practice, but if this deck goes onto a website, into a published course, or anywhere commercial, either write to them for permission or swap those images out.</a:t>
            </a:r>
          </a:p>
          <a:p>
            <a:endParaRPr/>
          </a:p>
          <a:p>
            <a:r>
              <a:t>The Wikimedia and LITFL images carry Creative Commons licences that already permit non-commercial educational reuse with attribution, which the per-image credit lines provide.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ukzn_logo.png"/>
          <p:cNvPicPr>
            <a:picLocks noChangeAspect="1"/>
          </p:cNvPicPr>
          <p:nvPr/>
        </p:nvPicPr>
        <p:blipFill>
          <a:blip r:embed="rId3"/>
          <a:stretch>
            <a:fillRect/>
          </a:stretch>
        </p:blipFill>
        <p:spPr>
          <a:xfrm>
            <a:off x="502920" y="384048"/>
            <a:ext cx="2645701" cy="841248"/>
          </a:xfrm>
          <a:prstGeom prst="rect">
            <a:avLst/>
          </a:prstGeom>
        </p:spPr>
      </p:pic>
      <p:pic>
        <p:nvPicPr>
          <p:cNvPr id="4" name="Picture 3" descr="em_logo.png"/>
          <p:cNvPicPr>
            <a:picLocks noChangeAspect="1"/>
          </p:cNvPicPr>
          <p:nvPr/>
        </p:nvPicPr>
        <p:blipFill>
          <a:blip r:embed="rId4"/>
          <a:stretch>
            <a:fillRect/>
          </a:stretch>
        </p:blipFill>
        <p:spPr>
          <a:xfrm>
            <a:off x="10500329" y="329184"/>
            <a:ext cx="973309" cy="960120"/>
          </a:xfrm>
          <a:prstGeom prst="rect">
            <a:avLst/>
          </a:prstGeom>
        </p:spPr>
      </p:pic>
      <p:sp>
        <p:nvSpPr>
          <p:cNvPr id="5" name="Rectangle 4"/>
          <p:cNvSpPr/>
          <p:nvPr/>
        </p:nvSpPr>
        <p:spPr>
          <a:xfrm>
            <a:off x="502920" y="2084831"/>
            <a:ext cx="2194560" cy="54864"/>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502920" y="2304288"/>
            <a:ext cx="10607040" cy="1371600"/>
          </a:xfrm>
          <a:prstGeom prst="rect">
            <a:avLst/>
          </a:prstGeom>
          <a:noFill/>
        </p:spPr>
        <p:txBody>
          <a:bodyPr wrap="square" lIns="0" tIns="0" rIns="0" bIns="0">
            <a:spAutoFit/>
          </a:bodyPr>
          <a:lstStyle/>
          <a:p>
            <a:pPr algn="l">
              <a:lnSpc>
                <a:spcPct val="115000"/>
              </a:lnSpc>
              <a:spcBef>
                <a:spcPts val="0"/>
              </a:spcBef>
              <a:spcAft>
                <a:spcPts val="200"/>
              </a:spcAft>
            </a:pPr>
            <a:r>
              <a:rPr sz="4600" b="1" i="0" dirty="0">
                <a:solidFill>
                  <a:srgbClr val="1A1A1A"/>
                </a:solidFill>
                <a:latin typeface="Arial"/>
              </a:rPr>
              <a:t>Orbital and Ocular Trauma</a:t>
            </a:r>
          </a:p>
          <a:p>
            <a:pPr algn="l">
              <a:lnSpc>
                <a:spcPct val="115000"/>
              </a:lnSpc>
              <a:spcBef>
                <a:spcPts val="0"/>
              </a:spcBef>
              <a:spcAft>
                <a:spcPts val="0"/>
              </a:spcAft>
            </a:pPr>
            <a:r>
              <a:rPr sz="1900" b="0" i="0" dirty="0">
                <a:solidFill>
                  <a:srgbClr val="6E6E6E"/>
                </a:solidFill>
                <a:latin typeface="Arial"/>
              </a:rPr>
              <a:t>A safe ED approach: assessment, risk stratification, red flags and the four things you must not miss</a:t>
            </a:r>
          </a:p>
        </p:txBody>
      </p:sp>
      <p:sp>
        <p:nvSpPr>
          <p:cNvPr id="7" name="TextBox 6"/>
          <p:cNvSpPr txBox="1"/>
          <p:nvPr/>
        </p:nvSpPr>
        <p:spPr>
          <a:xfrm>
            <a:off x="502920" y="3803904"/>
            <a:ext cx="10058400" cy="813108"/>
          </a:xfrm>
          <a:prstGeom prst="rect">
            <a:avLst/>
          </a:prstGeom>
          <a:noFill/>
        </p:spPr>
        <p:txBody>
          <a:bodyPr wrap="square" lIns="0" tIns="0" rIns="0" bIns="0">
            <a:spAutoFit/>
          </a:bodyPr>
          <a:lstStyle/>
          <a:p>
            <a:pPr algn="l">
              <a:lnSpc>
                <a:spcPct val="115000"/>
              </a:lnSpc>
              <a:spcBef>
                <a:spcPts val="0"/>
              </a:spcBef>
              <a:spcAft>
                <a:spcPts val="200"/>
              </a:spcAft>
            </a:pPr>
            <a:r>
              <a:rPr sz="1600" b="1" i="0" dirty="0">
                <a:solidFill>
                  <a:srgbClr val="1A1A1A"/>
                </a:solidFill>
                <a:latin typeface="Arial"/>
              </a:rPr>
              <a:t>Dr S. Feris   FCEM(SA), </a:t>
            </a:r>
            <a:r>
              <a:rPr sz="1600" b="1" i="0" dirty="0" err="1">
                <a:solidFill>
                  <a:srgbClr val="1A1A1A"/>
                </a:solidFill>
                <a:latin typeface="Arial"/>
              </a:rPr>
              <a:t>MMed</a:t>
            </a:r>
            <a:r>
              <a:rPr sz="1600" b="1" i="0" dirty="0">
                <a:solidFill>
                  <a:srgbClr val="1A1A1A"/>
                </a:solidFill>
                <a:latin typeface="Arial"/>
              </a:rPr>
              <a:t>(EM), MBA</a:t>
            </a:r>
          </a:p>
          <a:p>
            <a:pPr algn="l">
              <a:lnSpc>
                <a:spcPct val="115000"/>
              </a:lnSpc>
              <a:spcBef>
                <a:spcPts val="0"/>
              </a:spcBef>
              <a:spcAft>
                <a:spcPts val="100"/>
              </a:spcAft>
            </a:pPr>
            <a:r>
              <a:rPr sz="1450" b="0" i="0" dirty="0">
                <a:solidFill>
                  <a:srgbClr val="6E6E6E"/>
                </a:solidFill>
                <a:latin typeface="Arial"/>
              </a:rPr>
              <a:t>Emergency Department, Netcare St Anne's Hospital, Pietermaritzburg</a:t>
            </a:r>
          </a:p>
          <a:p>
            <a:pPr algn="l">
              <a:lnSpc>
                <a:spcPct val="115000"/>
              </a:lnSpc>
              <a:spcBef>
                <a:spcPts val="0"/>
              </a:spcBef>
              <a:spcAft>
                <a:spcPts val="0"/>
              </a:spcAft>
            </a:pPr>
            <a:r>
              <a:rPr sz="1450" b="0" i="0" dirty="0">
                <a:solidFill>
                  <a:srgbClr val="6E6E6E"/>
                </a:solidFill>
                <a:latin typeface="Arial"/>
              </a:rPr>
              <a:t>Honorary Lecturer, </a:t>
            </a:r>
            <a:r>
              <a:rPr lang="en-US" sz="1450" dirty="0">
                <a:solidFill>
                  <a:srgbClr val="6E6E6E"/>
                </a:solidFill>
                <a:latin typeface="Arial"/>
              </a:rPr>
              <a:t>PhD Candidate , School of Medicine </a:t>
            </a:r>
            <a:r>
              <a:rPr sz="1450" b="0" i="0" dirty="0">
                <a:solidFill>
                  <a:srgbClr val="6E6E6E"/>
                </a:solidFill>
                <a:latin typeface="Arial"/>
              </a:rPr>
              <a:t>, University of KwaZulu-Natal</a:t>
            </a:r>
          </a:p>
        </p:txBody>
      </p:sp>
      <p:pic>
        <p:nvPicPr>
          <p:cNvPr id="8" name="Picture 7" descr="ukzn_banner_photos.png"/>
          <p:cNvPicPr>
            <a:picLocks noChangeAspect="1"/>
          </p:cNvPicPr>
          <p:nvPr/>
        </p:nvPicPr>
        <p:blipFill>
          <a:blip r:embed="rId5"/>
          <a:stretch>
            <a:fillRect/>
          </a:stretch>
        </p:blipFill>
        <p:spPr>
          <a:xfrm>
            <a:off x="0" y="4882896"/>
            <a:ext cx="12191969" cy="1618207"/>
          </a:xfrm>
          <a:prstGeom prst="rect">
            <a:avLst/>
          </a:prstGeom>
        </p:spPr>
      </p:pic>
      <p:sp>
        <p:nvSpPr>
          <p:cNvPr id="9" name="Rectangle 8"/>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2215749-9F36-A9FA-79DB-CE0C09505CE9}"/>
              </a:ext>
            </a:extLst>
          </p:cNvPr>
          <p:cNvPicPr>
            <a:picLocks noChangeAspect="1"/>
          </p:cNvPicPr>
          <p:nvPr/>
        </p:nvPicPr>
        <p:blipFill>
          <a:blip r:embed="rId2"/>
          <a:srcRect b="6268"/>
          <a:stretch>
            <a:fillRect/>
          </a:stretch>
        </p:blipFill>
        <p:spPr>
          <a:xfrm>
            <a:off x="20" y="1282"/>
            <a:ext cx="12191980" cy="6856718"/>
          </a:xfrm>
          <a:prstGeom prst="rect">
            <a:avLst/>
          </a:prstGeom>
        </p:spPr>
      </p:pic>
    </p:spTree>
    <p:extLst>
      <p:ext uri="{BB962C8B-B14F-4D97-AF65-F5344CB8AC3E}">
        <p14:creationId xmlns:p14="http://schemas.microsoft.com/office/powerpoint/2010/main" val="882970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sz="2700" b="1" i="0" dirty="0">
                <a:solidFill>
                  <a:srgbClr val="1A1A1A"/>
                </a:solidFill>
                <a:latin typeface="Arial"/>
              </a:rPr>
              <a:t>Why </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In South Africa this is a young male, interpersonal-violence, alcohol-associated disease.</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a:t>
            </a:r>
          </a:p>
        </p:txBody>
      </p:sp>
      <p:sp>
        <p:nvSpPr>
          <p:cNvPr id="10" name="Rounded Rectangle 9"/>
          <p:cNvSpPr/>
          <p:nvPr/>
        </p:nvSpPr>
        <p:spPr>
          <a:xfrm>
            <a:off x="475488" y="1481328"/>
            <a:ext cx="11240993" cy="96926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75488" y="1481328"/>
            <a:ext cx="64008" cy="969264"/>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49808" y="1645920"/>
            <a:ext cx="2286000" cy="640080"/>
          </a:xfrm>
          <a:prstGeom prst="rect">
            <a:avLst/>
          </a:prstGeom>
          <a:noFill/>
        </p:spPr>
        <p:txBody>
          <a:bodyPr wrap="square" lIns="0" tIns="0" rIns="0" bIns="0">
            <a:spAutoFit/>
          </a:bodyPr>
          <a:lstStyle/>
          <a:p>
            <a:pPr algn="l">
              <a:lnSpc>
                <a:spcPct val="115000"/>
              </a:lnSpc>
              <a:spcBef>
                <a:spcPts val="0"/>
              </a:spcBef>
              <a:spcAft>
                <a:spcPts val="0"/>
              </a:spcAft>
            </a:pPr>
            <a:r>
              <a:rPr sz="3200" b="1" i="0">
                <a:solidFill>
                  <a:srgbClr val="DA251D"/>
                </a:solidFill>
                <a:latin typeface="Arial"/>
              </a:rPr>
              <a:t>55 million</a:t>
            </a:r>
          </a:p>
        </p:txBody>
      </p:sp>
      <p:sp>
        <p:nvSpPr>
          <p:cNvPr id="13" name="TextBox 12"/>
          <p:cNvSpPr txBox="1"/>
          <p:nvPr/>
        </p:nvSpPr>
        <p:spPr>
          <a:xfrm>
            <a:off x="3154680" y="1682496"/>
            <a:ext cx="8351489" cy="658368"/>
          </a:xfrm>
          <a:prstGeom prst="rect">
            <a:avLst/>
          </a:prstGeom>
          <a:noFill/>
        </p:spPr>
        <p:txBody>
          <a:bodyPr wrap="square" lIns="0" tIns="0" rIns="0" bIns="0">
            <a:spAutoFit/>
          </a:bodyPr>
          <a:lstStyle/>
          <a:p>
            <a:pPr algn="l">
              <a:lnSpc>
                <a:spcPct val="116000"/>
              </a:lnSpc>
              <a:spcBef>
                <a:spcPts val="0"/>
              </a:spcBef>
              <a:spcAft>
                <a:spcPts val="0"/>
              </a:spcAft>
            </a:pPr>
            <a:r>
              <a:rPr sz="1550" b="0" i="0" dirty="0">
                <a:solidFill>
                  <a:srgbClr val="1A1A1A"/>
                </a:solidFill>
                <a:latin typeface="Arial"/>
              </a:rPr>
              <a:t>eye injuries a year worldwide restrict activity for more than a day; 750 000 need admission, ~200 000 are open globes</a:t>
            </a:r>
          </a:p>
        </p:txBody>
      </p:sp>
      <p:sp>
        <p:nvSpPr>
          <p:cNvPr id="14" name="Rounded Rectangle 13"/>
          <p:cNvSpPr/>
          <p:nvPr/>
        </p:nvSpPr>
        <p:spPr>
          <a:xfrm>
            <a:off x="475488" y="2560320"/>
            <a:ext cx="11240993" cy="96926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Rectangle 14"/>
          <p:cNvSpPr/>
          <p:nvPr/>
        </p:nvSpPr>
        <p:spPr>
          <a:xfrm>
            <a:off x="475488" y="2560320"/>
            <a:ext cx="64008" cy="969264"/>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749808" y="2724912"/>
            <a:ext cx="2286000" cy="640080"/>
          </a:xfrm>
          <a:prstGeom prst="rect">
            <a:avLst/>
          </a:prstGeom>
          <a:noFill/>
        </p:spPr>
        <p:txBody>
          <a:bodyPr wrap="square" lIns="0" tIns="0" rIns="0" bIns="0">
            <a:spAutoFit/>
          </a:bodyPr>
          <a:lstStyle/>
          <a:p>
            <a:pPr algn="l">
              <a:lnSpc>
                <a:spcPct val="115000"/>
              </a:lnSpc>
              <a:spcBef>
                <a:spcPts val="0"/>
              </a:spcBef>
              <a:spcAft>
                <a:spcPts val="0"/>
              </a:spcAft>
            </a:pPr>
            <a:r>
              <a:rPr sz="3200" b="1" i="0">
                <a:solidFill>
                  <a:srgbClr val="DA251D"/>
                </a:solidFill>
                <a:latin typeface="Arial"/>
              </a:rPr>
              <a:t>86%</a:t>
            </a:r>
          </a:p>
        </p:txBody>
      </p:sp>
      <p:sp>
        <p:nvSpPr>
          <p:cNvPr id="17" name="TextBox 16"/>
          <p:cNvSpPr txBox="1"/>
          <p:nvPr/>
        </p:nvSpPr>
        <p:spPr>
          <a:xfrm>
            <a:off x="3154680" y="2761488"/>
            <a:ext cx="8351489" cy="658368"/>
          </a:xfrm>
          <a:prstGeom prst="rect">
            <a:avLst/>
          </a:prstGeom>
          <a:noFill/>
        </p:spPr>
        <p:txBody>
          <a:bodyPr wrap="square" lIns="0" tIns="0" rIns="0" bIns="0">
            <a:spAutoFit/>
          </a:bodyPr>
          <a:lstStyle/>
          <a:p>
            <a:pPr algn="l">
              <a:lnSpc>
                <a:spcPct val="116000"/>
              </a:lnSpc>
              <a:spcBef>
                <a:spcPts val="0"/>
              </a:spcBef>
              <a:spcAft>
                <a:spcPts val="0"/>
              </a:spcAft>
            </a:pPr>
            <a:r>
              <a:rPr sz="1550" b="0" i="0" dirty="0">
                <a:solidFill>
                  <a:srgbClr val="1A1A1A"/>
                </a:solidFill>
                <a:latin typeface="Arial"/>
              </a:rPr>
              <a:t>of acute ocular trauma cases in the Northern Cape were male, median age 30 — and 56% were non-accidental, of which 73% involved alcohol</a:t>
            </a:r>
          </a:p>
        </p:txBody>
      </p:sp>
      <p:sp>
        <p:nvSpPr>
          <p:cNvPr id="18" name="Rounded Rectangle 17"/>
          <p:cNvSpPr/>
          <p:nvPr/>
        </p:nvSpPr>
        <p:spPr>
          <a:xfrm>
            <a:off x="475488" y="3639311"/>
            <a:ext cx="11240993" cy="96926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Rectangle 18"/>
          <p:cNvSpPr/>
          <p:nvPr/>
        </p:nvSpPr>
        <p:spPr>
          <a:xfrm>
            <a:off x="475488" y="3639311"/>
            <a:ext cx="64008" cy="969264"/>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749808" y="3803903"/>
            <a:ext cx="2286000" cy="640080"/>
          </a:xfrm>
          <a:prstGeom prst="rect">
            <a:avLst/>
          </a:prstGeom>
          <a:noFill/>
        </p:spPr>
        <p:txBody>
          <a:bodyPr wrap="square" lIns="0" tIns="0" rIns="0" bIns="0">
            <a:spAutoFit/>
          </a:bodyPr>
          <a:lstStyle/>
          <a:p>
            <a:pPr algn="l">
              <a:lnSpc>
                <a:spcPct val="115000"/>
              </a:lnSpc>
              <a:spcBef>
                <a:spcPts val="0"/>
              </a:spcBef>
              <a:spcAft>
                <a:spcPts val="0"/>
              </a:spcAft>
            </a:pPr>
            <a:r>
              <a:rPr sz="3200" b="1" i="0">
                <a:solidFill>
                  <a:srgbClr val="DA251D"/>
                </a:solidFill>
                <a:latin typeface="Arial"/>
              </a:rPr>
              <a:t>24.5%</a:t>
            </a:r>
          </a:p>
        </p:txBody>
      </p:sp>
      <p:sp>
        <p:nvSpPr>
          <p:cNvPr id="21" name="TextBox 20"/>
          <p:cNvSpPr txBox="1"/>
          <p:nvPr/>
        </p:nvSpPr>
        <p:spPr>
          <a:xfrm>
            <a:off x="3154680" y="3840479"/>
            <a:ext cx="8351489" cy="658368"/>
          </a:xfrm>
          <a:prstGeom prst="rect">
            <a:avLst/>
          </a:prstGeom>
          <a:noFill/>
        </p:spPr>
        <p:txBody>
          <a:bodyPr wrap="square" lIns="0" tIns="0" rIns="0" bIns="0">
            <a:spAutoFit/>
          </a:bodyPr>
          <a:lstStyle/>
          <a:p>
            <a:pPr algn="l">
              <a:lnSpc>
                <a:spcPct val="116000"/>
              </a:lnSpc>
              <a:spcBef>
                <a:spcPts val="0"/>
              </a:spcBef>
              <a:spcAft>
                <a:spcPts val="0"/>
              </a:spcAft>
            </a:pPr>
            <a:r>
              <a:rPr sz="1550" b="0" i="0">
                <a:solidFill>
                  <a:srgbClr val="1A1A1A"/>
                </a:solidFill>
                <a:latin typeface="Arial"/>
              </a:rPr>
              <a:t>of open globe injuries admitted to Groote Schuur over two years ended in evisceration — 61 of 249 eyes</a:t>
            </a:r>
          </a:p>
        </p:txBody>
      </p:sp>
      <p:sp>
        <p:nvSpPr>
          <p:cNvPr id="22" name="Rounded Rectangle 21"/>
          <p:cNvSpPr/>
          <p:nvPr/>
        </p:nvSpPr>
        <p:spPr>
          <a:xfrm>
            <a:off x="475488" y="4718303"/>
            <a:ext cx="11240993" cy="96926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Rectangle 22"/>
          <p:cNvSpPr/>
          <p:nvPr/>
        </p:nvSpPr>
        <p:spPr>
          <a:xfrm>
            <a:off x="475488" y="4718303"/>
            <a:ext cx="64008" cy="969264"/>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49808" y="4882895"/>
            <a:ext cx="2286000" cy="640080"/>
          </a:xfrm>
          <a:prstGeom prst="rect">
            <a:avLst/>
          </a:prstGeom>
          <a:noFill/>
        </p:spPr>
        <p:txBody>
          <a:bodyPr wrap="square" lIns="0" tIns="0" rIns="0" bIns="0">
            <a:spAutoFit/>
          </a:bodyPr>
          <a:lstStyle/>
          <a:p>
            <a:pPr algn="l">
              <a:lnSpc>
                <a:spcPct val="115000"/>
              </a:lnSpc>
              <a:spcBef>
                <a:spcPts val="0"/>
              </a:spcBef>
              <a:spcAft>
                <a:spcPts val="0"/>
              </a:spcAft>
            </a:pPr>
            <a:r>
              <a:rPr sz="3200" b="1" i="0">
                <a:solidFill>
                  <a:srgbClr val="6E6E6E"/>
                </a:solidFill>
                <a:latin typeface="Arial"/>
              </a:rPr>
              <a:t>24%</a:t>
            </a:r>
          </a:p>
        </p:txBody>
      </p:sp>
      <p:sp>
        <p:nvSpPr>
          <p:cNvPr id="25" name="TextBox 24"/>
          <p:cNvSpPr txBox="1"/>
          <p:nvPr/>
        </p:nvSpPr>
        <p:spPr>
          <a:xfrm>
            <a:off x="3154680" y="4919471"/>
            <a:ext cx="8351489" cy="658368"/>
          </a:xfrm>
          <a:prstGeom prst="rect">
            <a:avLst/>
          </a:prstGeom>
          <a:noFill/>
        </p:spPr>
        <p:txBody>
          <a:bodyPr wrap="square" lIns="0" tIns="0" rIns="0" bIns="0">
            <a:spAutoFit/>
          </a:bodyPr>
          <a:lstStyle/>
          <a:p>
            <a:pPr algn="l">
              <a:lnSpc>
                <a:spcPct val="116000"/>
              </a:lnSpc>
              <a:spcBef>
                <a:spcPts val="0"/>
              </a:spcBef>
              <a:spcAft>
                <a:spcPts val="0"/>
              </a:spcAft>
            </a:pPr>
            <a:r>
              <a:rPr sz="1550" b="0" i="0">
                <a:solidFill>
                  <a:srgbClr val="1A1A1A"/>
                </a:solidFill>
                <a:latin typeface="Arial"/>
              </a:rPr>
              <a:t>whole-body disability is what the loss of one eye is rated at. Bilateral blindness: 85%</a:t>
            </a:r>
          </a:p>
        </p:txBody>
      </p:sp>
      <p:sp>
        <p:nvSpPr>
          <p:cNvPr id="26" name="TextBox 25"/>
          <p:cNvSpPr txBox="1"/>
          <p:nvPr/>
        </p:nvSpPr>
        <p:spPr>
          <a:xfrm>
            <a:off x="475488" y="5943600"/>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Négrel &amp; Thylefors, Ophthalmic Epidemiol 1998 (WHO estimates, now ~30 years old)  ·  Stuart et al., Afr Vision Eye Health 2022  ·  du Toit, Mustak &amp; Cook, Int J Ophthalmol 2015  ·  Shrestha et al., BMC Ophthalmol 2021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2004"/>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lang="en-US" sz="2700" b="1" i="0" dirty="0">
                <a:solidFill>
                  <a:srgbClr val="1A1A1A"/>
                </a:solidFill>
                <a:latin typeface="Arial"/>
              </a:rPr>
              <a:t>Goals: </a:t>
            </a:r>
            <a:r>
              <a:rPr sz="2700" b="1" i="0" dirty="0">
                <a:solidFill>
                  <a:srgbClr val="1A1A1A"/>
                </a:solidFill>
                <a:latin typeface="Arial"/>
              </a:rPr>
              <a:t>What you should be able to do at the end of this</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a:t>
            </a:r>
          </a:p>
        </p:txBody>
      </p:sp>
      <p:sp>
        <p:nvSpPr>
          <p:cNvPr id="9" name="Rectangle 8"/>
          <p:cNvSpPr/>
          <p:nvPr/>
        </p:nvSpPr>
        <p:spPr>
          <a:xfrm>
            <a:off x="566928" y="1536192"/>
            <a:ext cx="128016" cy="12801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914400" y="1417320"/>
            <a:ext cx="10546049" cy="731520"/>
          </a:xfrm>
          <a:prstGeom prst="rect">
            <a:avLst/>
          </a:prstGeom>
          <a:noFill/>
        </p:spPr>
        <p:txBody>
          <a:bodyPr wrap="square" lIns="0" tIns="0" rIns="0" bIns="0">
            <a:spAutoFit/>
          </a:bodyPr>
          <a:lstStyle/>
          <a:p>
            <a:pPr algn="l">
              <a:lnSpc>
                <a:spcPct val="115000"/>
              </a:lnSpc>
              <a:spcBef>
                <a:spcPts val="0"/>
              </a:spcBef>
              <a:spcAft>
                <a:spcPts val="300"/>
              </a:spcAft>
            </a:pPr>
            <a:r>
              <a:rPr sz="1800" b="1" i="0" dirty="0">
                <a:solidFill>
                  <a:srgbClr val="1A1A1A"/>
                </a:solidFill>
                <a:latin typeface="Arial"/>
              </a:rPr>
              <a:t>Decide, within 60 seconds of seeing the eye, whether it is open or closed.</a:t>
            </a:r>
          </a:p>
          <a:p>
            <a:pPr algn="l">
              <a:lnSpc>
                <a:spcPct val="115000"/>
              </a:lnSpc>
              <a:spcBef>
                <a:spcPts val="0"/>
              </a:spcBef>
              <a:spcAft>
                <a:spcPts val="0"/>
              </a:spcAft>
            </a:pPr>
            <a:r>
              <a:rPr sz="1450" b="0" i="0" dirty="0">
                <a:solidFill>
                  <a:srgbClr val="6E6E6E"/>
                </a:solidFill>
                <a:latin typeface="Arial"/>
              </a:rPr>
              <a:t>And know that a normal CT does not let you off the hook.</a:t>
            </a:r>
          </a:p>
        </p:txBody>
      </p:sp>
      <p:sp>
        <p:nvSpPr>
          <p:cNvPr id="11" name="Rectangle 10"/>
          <p:cNvSpPr/>
          <p:nvPr/>
        </p:nvSpPr>
        <p:spPr>
          <a:xfrm>
            <a:off x="566928" y="2468880"/>
            <a:ext cx="128016" cy="12801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914400" y="2350008"/>
            <a:ext cx="10546049" cy="591893"/>
          </a:xfrm>
          <a:prstGeom prst="rect">
            <a:avLst/>
          </a:prstGeom>
          <a:noFill/>
        </p:spPr>
        <p:txBody>
          <a:bodyPr wrap="square" lIns="0" tIns="0" rIns="0" bIns="0">
            <a:spAutoFit/>
          </a:bodyPr>
          <a:lstStyle/>
          <a:p>
            <a:pPr algn="l">
              <a:lnSpc>
                <a:spcPct val="115000"/>
              </a:lnSpc>
              <a:spcBef>
                <a:spcPts val="0"/>
              </a:spcBef>
              <a:spcAft>
                <a:spcPts val="300"/>
              </a:spcAft>
            </a:pPr>
            <a:r>
              <a:rPr sz="1800" b="1" i="0" dirty="0" err="1">
                <a:solidFill>
                  <a:srgbClr val="1A1A1A"/>
                </a:solidFill>
                <a:latin typeface="Arial"/>
              </a:rPr>
              <a:t>Recognise</a:t>
            </a:r>
            <a:r>
              <a:rPr sz="1800" b="1" i="0" dirty="0">
                <a:solidFill>
                  <a:srgbClr val="1A1A1A"/>
                </a:solidFill>
                <a:latin typeface="Arial"/>
              </a:rPr>
              <a:t> orbital compartment syndrome </a:t>
            </a:r>
          </a:p>
          <a:p>
            <a:pPr algn="l">
              <a:lnSpc>
                <a:spcPct val="115000"/>
              </a:lnSpc>
              <a:spcBef>
                <a:spcPts val="0"/>
              </a:spcBef>
              <a:spcAft>
                <a:spcPts val="0"/>
              </a:spcAft>
            </a:pPr>
            <a:r>
              <a:rPr sz="1450" b="0" i="0" dirty="0">
                <a:solidFill>
                  <a:srgbClr val="6E6E6E"/>
                </a:solidFill>
                <a:latin typeface="Arial"/>
              </a:rPr>
              <a:t>Lateral canthotomy and inferior </a:t>
            </a:r>
            <a:r>
              <a:rPr sz="1450" b="0" i="0" dirty="0" err="1">
                <a:solidFill>
                  <a:srgbClr val="6E6E6E"/>
                </a:solidFill>
                <a:latin typeface="Arial"/>
              </a:rPr>
              <a:t>cantholysis</a:t>
            </a:r>
            <a:r>
              <a:rPr sz="1450" b="0" i="0" dirty="0">
                <a:solidFill>
                  <a:srgbClr val="6E6E6E"/>
                </a:solidFill>
                <a:latin typeface="Arial"/>
              </a:rPr>
              <a:t> is an ED procedure, not an ophthalmology one.</a:t>
            </a:r>
          </a:p>
        </p:txBody>
      </p:sp>
      <p:sp>
        <p:nvSpPr>
          <p:cNvPr id="13" name="Rectangle 12"/>
          <p:cNvSpPr/>
          <p:nvPr/>
        </p:nvSpPr>
        <p:spPr>
          <a:xfrm>
            <a:off x="566928" y="3401568"/>
            <a:ext cx="128016" cy="12801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914400" y="3282696"/>
            <a:ext cx="10546049" cy="591893"/>
          </a:xfrm>
          <a:prstGeom prst="rect">
            <a:avLst/>
          </a:prstGeom>
          <a:noFill/>
        </p:spPr>
        <p:txBody>
          <a:bodyPr wrap="square" lIns="0" tIns="0" rIns="0" bIns="0">
            <a:spAutoFit/>
          </a:bodyPr>
          <a:lstStyle/>
          <a:p>
            <a:pPr algn="l">
              <a:lnSpc>
                <a:spcPct val="115000"/>
              </a:lnSpc>
              <a:spcBef>
                <a:spcPts val="0"/>
              </a:spcBef>
              <a:spcAft>
                <a:spcPts val="300"/>
              </a:spcAft>
            </a:pPr>
            <a:r>
              <a:rPr sz="1800" b="1" i="0" dirty="0">
                <a:solidFill>
                  <a:srgbClr val="1A1A1A"/>
                </a:solidFill>
                <a:latin typeface="Arial"/>
              </a:rPr>
              <a:t>Do a structured five-minute eye exam </a:t>
            </a:r>
          </a:p>
          <a:p>
            <a:pPr algn="l">
              <a:lnSpc>
                <a:spcPct val="115000"/>
              </a:lnSpc>
              <a:spcBef>
                <a:spcPts val="0"/>
              </a:spcBef>
              <a:spcAft>
                <a:spcPts val="0"/>
              </a:spcAft>
            </a:pPr>
            <a:r>
              <a:rPr sz="1450" b="0" i="0" dirty="0">
                <a:solidFill>
                  <a:srgbClr val="6E6E6E"/>
                </a:solidFill>
                <a:latin typeface="Arial"/>
              </a:rPr>
              <a:t>Including the three parts everybody skips: RAPD, visual fields, and intraocular pressure.</a:t>
            </a:r>
          </a:p>
        </p:txBody>
      </p:sp>
      <p:sp>
        <p:nvSpPr>
          <p:cNvPr id="15" name="Rectangle 14"/>
          <p:cNvSpPr/>
          <p:nvPr/>
        </p:nvSpPr>
        <p:spPr>
          <a:xfrm>
            <a:off x="566928" y="4334256"/>
            <a:ext cx="128016" cy="12801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914400" y="4215384"/>
            <a:ext cx="10546049" cy="731520"/>
          </a:xfrm>
          <a:prstGeom prst="rect">
            <a:avLst/>
          </a:prstGeom>
          <a:noFill/>
        </p:spPr>
        <p:txBody>
          <a:bodyPr wrap="square" lIns="0" tIns="0" rIns="0" bIns="0">
            <a:spAutoFit/>
          </a:bodyPr>
          <a:lstStyle/>
          <a:p>
            <a:pPr algn="l">
              <a:lnSpc>
                <a:spcPct val="115000"/>
              </a:lnSpc>
              <a:spcBef>
                <a:spcPts val="0"/>
              </a:spcBef>
              <a:spcAft>
                <a:spcPts val="300"/>
              </a:spcAft>
            </a:pPr>
            <a:r>
              <a:rPr sz="1800" b="1" i="0" dirty="0">
                <a:solidFill>
                  <a:srgbClr val="1A1A1A"/>
                </a:solidFill>
                <a:latin typeface="Arial"/>
              </a:rPr>
              <a:t>Start irrigation for a chemical splash at triage, before anyone takes a history.</a:t>
            </a:r>
          </a:p>
          <a:p>
            <a:pPr algn="l">
              <a:lnSpc>
                <a:spcPct val="115000"/>
              </a:lnSpc>
              <a:spcBef>
                <a:spcPts val="0"/>
              </a:spcBef>
              <a:spcAft>
                <a:spcPts val="0"/>
              </a:spcAft>
            </a:pPr>
            <a:r>
              <a:rPr sz="1450" b="0" i="0" dirty="0">
                <a:solidFill>
                  <a:srgbClr val="6E6E6E"/>
                </a:solidFill>
                <a:latin typeface="Arial"/>
              </a:rPr>
              <a:t>And know when to stop.</a:t>
            </a:r>
          </a:p>
        </p:txBody>
      </p:sp>
      <p:sp>
        <p:nvSpPr>
          <p:cNvPr id="17" name="Rectangle 16"/>
          <p:cNvSpPr/>
          <p:nvPr/>
        </p:nvSpPr>
        <p:spPr>
          <a:xfrm>
            <a:off x="566928" y="5266944"/>
            <a:ext cx="128016" cy="12801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914400" y="5148072"/>
            <a:ext cx="10546049" cy="591893"/>
          </a:xfrm>
          <a:prstGeom prst="rect">
            <a:avLst/>
          </a:prstGeom>
          <a:noFill/>
        </p:spPr>
        <p:txBody>
          <a:bodyPr wrap="square" lIns="0" tIns="0" rIns="0" bIns="0">
            <a:spAutoFit/>
          </a:bodyPr>
          <a:lstStyle/>
          <a:p>
            <a:pPr algn="l">
              <a:lnSpc>
                <a:spcPct val="115000"/>
              </a:lnSpc>
              <a:spcBef>
                <a:spcPts val="0"/>
              </a:spcBef>
              <a:spcAft>
                <a:spcPts val="300"/>
              </a:spcAft>
            </a:pPr>
            <a:r>
              <a:rPr sz="1800" b="1" i="0" dirty="0">
                <a:solidFill>
                  <a:srgbClr val="1A1A1A"/>
                </a:solidFill>
                <a:latin typeface="Arial"/>
              </a:rPr>
              <a:t>Know exactly </a:t>
            </a:r>
            <a:r>
              <a:rPr lang="en-US" sz="1800" b="1" i="0" dirty="0">
                <a:solidFill>
                  <a:srgbClr val="1A1A1A"/>
                </a:solidFill>
                <a:latin typeface="Arial"/>
              </a:rPr>
              <a:t>when to </a:t>
            </a:r>
            <a:r>
              <a:rPr sz="1800" b="1" i="0" dirty="0">
                <a:solidFill>
                  <a:srgbClr val="1A1A1A"/>
                </a:solidFill>
                <a:latin typeface="Arial"/>
              </a:rPr>
              <a:t>call </a:t>
            </a:r>
            <a:r>
              <a:rPr lang="en-US" sz="1800" b="1" i="0" dirty="0">
                <a:solidFill>
                  <a:srgbClr val="1A1A1A"/>
                </a:solidFill>
                <a:latin typeface="Arial"/>
              </a:rPr>
              <a:t>ASAP</a:t>
            </a:r>
            <a:r>
              <a:rPr sz="1800" b="1" i="0" dirty="0">
                <a:solidFill>
                  <a:srgbClr val="1A1A1A"/>
                </a:solidFill>
                <a:latin typeface="Arial"/>
              </a:rPr>
              <a:t> v</a:t>
            </a:r>
            <a:r>
              <a:rPr lang="en-US" sz="1800" b="1" i="0" dirty="0">
                <a:solidFill>
                  <a:srgbClr val="1A1A1A"/>
                </a:solidFill>
                <a:latin typeface="Arial"/>
              </a:rPr>
              <a:t>s an </a:t>
            </a:r>
            <a:r>
              <a:rPr sz="1800" b="1" i="0" dirty="0">
                <a:solidFill>
                  <a:srgbClr val="1A1A1A"/>
                </a:solidFill>
                <a:latin typeface="Arial"/>
              </a:rPr>
              <a:t> </a:t>
            </a:r>
            <a:r>
              <a:rPr lang="en-US" b="1" dirty="0">
                <a:solidFill>
                  <a:srgbClr val="1A1A1A"/>
                </a:solidFill>
                <a:latin typeface="Arial"/>
              </a:rPr>
              <a:t>E</a:t>
            </a:r>
            <a:r>
              <a:rPr lang="en-US" sz="1800" b="1" i="0" dirty="0">
                <a:solidFill>
                  <a:srgbClr val="1A1A1A"/>
                </a:solidFill>
                <a:latin typeface="Arial"/>
              </a:rPr>
              <a:t>ye </a:t>
            </a:r>
            <a:r>
              <a:rPr sz="1800" b="1" i="0" dirty="0">
                <a:solidFill>
                  <a:srgbClr val="1A1A1A"/>
                </a:solidFill>
                <a:latin typeface="Arial"/>
              </a:rPr>
              <a:t>clinic </a:t>
            </a:r>
            <a:r>
              <a:rPr lang="en-US" sz="1800" b="1" i="0" dirty="0">
                <a:solidFill>
                  <a:srgbClr val="1A1A1A"/>
                </a:solidFill>
                <a:latin typeface="Arial"/>
              </a:rPr>
              <a:t>visit </a:t>
            </a:r>
            <a:r>
              <a:rPr sz="1800" b="1" i="0" dirty="0">
                <a:solidFill>
                  <a:srgbClr val="1A1A1A"/>
                </a:solidFill>
                <a:latin typeface="Arial"/>
              </a:rPr>
              <a:t>next week.</a:t>
            </a:r>
          </a:p>
          <a:p>
            <a:pPr algn="l">
              <a:lnSpc>
                <a:spcPct val="115000"/>
              </a:lnSpc>
              <a:spcBef>
                <a:spcPts val="0"/>
              </a:spcBef>
              <a:spcAft>
                <a:spcPts val="0"/>
              </a:spcAft>
            </a:pPr>
            <a:r>
              <a:rPr sz="1450" b="0" i="0" dirty="0">
                <a:solidFill>
                  <a:srgbClr val="6E6E6E"/>
                </a:solidFill>
                <a:latin typeface="Arial"/>
              </a:rPr>
              <a:t>And what to say when you make that call.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4</a:t>
            </a:r>
          </a:p>
        </p:txBody>
      </p:sp>
      <p:pic>
        <p:nvPicPr>
          <p:cNvPr id="6" name="Picture 5" descr="d1_anatomy.png"/>
          <p:cNvPicPr>
            <a:picLocks noChangeAspect="1"/>
          </p:cNvPicPr>
          <p:nvPr/>
        </p:nvPicPr>
        <p:blipFill>
          <a:blip r:embed="rId3"/>
          <a:stretch>
            <a:fillRect/>
          </a:stretch>
        </p:blipFill>
        <p:spPr>
          <a:xfrm>
            <a:off x="939920" y="91440"/>
            <a:ext cx="10312129" cy="63642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lang="en-US" sz="2700" b="1" i="0" dirty="0">
                <a:solidFill>
                  <a:srgbClr val="1A1A1A"/>
                </a:solidFill>
                <a:latin typeface="Arial"/>
              </a:rPr>
              <a:t>2 MAJOR </a:t>
            </a:r>
            <a:r>
              <a:rPr sz="2700" b="1" i="0" dirty="0">
                <a:solidFill>
                  <a:srgbClr val="1A1A1A"/>
                </a:solidFill>
                <a:latin typeface="Arial"/>
              </a:rPr>
              <a:t>two questions</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5</a:t>
            </a:r>
          </a:p>
        </p:txBody>
      </p:sp>
      <p:sp>
        <p:nvSpPr>
          <p:cNvPr id="9" name="Rounded Rectangle 8"/>
          <p:cNvSpPr/>
          <p:nvPr/>
        </p:nvSpPr>
        <p:spPr>
          <a:xfrm>
            <a:off x="475488" y="1554480"/>
            <a:ext cx="11240993" cy="1792224"/>
          </a:xfrm>
          <a:prstGeom prst="roundRect">
            <a:avLst>
              <a:gd name="adj" fmla="val 6000"/>
            </a:avLst>
          </a:prstGeom>
          <a:solidFill>
            <a:srgbClr val="FFFFFF"/>
          </a:solidFill>
          <a:ln w="2857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Rectangle 9"/>
          <p:cNvSpPr/>
          <p:nvPr/>
        </p:nvSpPr>
        <p:spPr>
          <a:xfrm>
            <a:off x="475488" y="1554480"/>
            <a:ext cx="11240993" cy="566928"/>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22960" y="1673352"/>
            <a:ext cx="7315200" cy="365760"/>
          </a:xfrm>
          <a:prstGeom prst="rect">
            <a:avLst/>
          </a:prstGeom>
          <a:noFill/>
        </p:spPr>
        <p:txBody>
          <a:bodyPr wrap="square" lIns="0" tIns="0" rIns="0" bIns="0">
            <a:spAutoFit/>
          </a:bodyPr>
          <a:lstStyle/>
          <a:p>
            <a:pPr algn="l">
              <a:lnSpc>
                <a:spcPct val="115000"/>
              </a:lnSpc>
              <a:spcBef>
                <a:spcPts val="0"/>
              </a:spcBef>
              <a:spcAft>
                <a:spcPts val="0"/>
              </a:spcAft>
            </a:pPr>
            <a:r>
              <a:rPr sz="2100" b="1" i="0">
                <a:solidFill>
                  <a:srgbClr val="DA251D"/>
                </a:solidFill>
                <a:latin typeface="Arial"/>
              </a:rPr>
              <a:t>QUESTION 1   ·   IS THE GLOBE OPEN?</a:t>
            </a:r>
          </a:p>
        </p:txBody>
      </p:sp>
      <p:sp>
        <p:nvSpPr>
          <p:cNvPr id="12" name="TextBox 11"/>
          <p:cNvSpPr txBox="1"/>
          <p:nvPr/>
        </p:nvSpPr>
        <p:spPr>
          <a:xfrm>
            <a:off x="822960" y="2304288"/>
            <a:ext cx="10271729" cy="608243"/>
          </a:xfrm>
          <a:prstGeom prst="rect">
            <a:avLst/>
          </a:prstGeom>
          <a:noFill/>
        </p:spPr>
        <p:txBody>
          <a:bodyPr wrap="square" lIns="0" tIns="0" rIns="0" bIns="0">
            <a:spAutoFit/>
          </a:bodyPr>
          <a:lstStyle/>
          <a:p>
            <a:pPr algn="l">
              <a:lnSpc>
                <a:spcPct val="122000"/>
              </a:lnSpc>
              <a:spcBef>
                <a:spcPts val="0"/>
              </a:spcBef>
              <a:spcAft>
                <a:spcPts val="0"/>
              </a:spcAft>
            </a:pPr>
            <a:r>
              <a:rPr sz="1700" b="0" i="0" dirty="0">
                <a:solidFill>
                  <a:srgbClr val="1A1A1A"/>
                </a:solidFill>
                <a:latin typeface="Arial"/>
              </a:rPr>
              <a:t>If yes: </a:t>
            </a:r>
            <a:r>
              <a:rPr sz="1700" b="1" i="0" dirty="0">
                <a:solidFill>
                  <a:srgbClr val="1A1A1A"/>
                </a:solidFill>
                <a:latin typeface="Arial"/>
              </a:rPr>
              <a:t>stop examining</a:t>
            </a:r>
            <a:r>
              <a:rPr sz="1700" b="0" i="0" dirty="0">
                <a:solidFill>
                  <a:srgbClr val="1A1A1A"/>
                </a:solidFill>
                <a:latin typeface="Arial"/>
              </a:rPr>
              <a:t>. Shield it, give antibiotics and an antiemetic, and phone. Every further </a:t>
            </a:r>
            <a:r>
              <a:rPr sz="1700" b="0" i="0" dirty="0" err="1">
                <a:solidFill>
                  <a:srgbClr val="1A1A1A"/>
                </a:solidFill>
                <a:latin typeface="Arial"/>
              </a:rPr>
              <a:t>manoeuvre</a:t>
            </a:r>
            <a:r>
              <a:rPr sz="1700" b="0" i="0" dirty="0">
                <a:solidFill>
                  <a:srgbClr val="1A1A1A"/>
                </a:solidFill>
                <a:latin typeface="Arial"/>
              </a:rPr>
              <a:t> you perform can extrude intraocular contents.</a:t>
            </a:r>
          </a:p>
        </p:txBody>
      </p:sp>
      <p:sp>
        <p:nvSpPr>
          <p:cNvPr id="13" name="Rounded Rectangle 12"/>
          <p:cNvSpPr/>
          <p:nvPr/>
        </p:nvSpPr>
        <p:spPr>
          <a:xfrm>
            <a:off x="475488" y="3566160"/>
            <a:ext cx="11240993" cy="1792224"/>
          </a:xfrm>
          <a:prstGeom prst="roundRect">
            <a:avLst>
              <a:gd name="adj" fmla="val 6000"/>
            </a:avLst>
          </a:prstGeom>
          <a:solidFill>
            <a:srgbClr val="FFFFFF"/>
          </a:solidFill>
          <a:ln w="2857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ectangle 13"/>
          <p:cNvSpPr/>
          <p:nvPr/>
        </p:nvSpPr>
        <p:spPr>
          <a:xfrm>
            <a:off x="475488" y="3566160"/>
            <a:ext cx="11240993" cy="566928"/>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22960" y="3685032"/>
            <a:ext cx="7315200" cy="365760"/>
          </a:xfrm>
          <a:prstGeom prst="rect">
            <a:avLst/>
          </a:prstGeom>
          <a:noFill/>
        </p:spPr>
        <p:txBody>
          <a:bodyPr wrap="square" lIns="0" tIns="0" rIns="0" bIns="0">
            <a:spAutoFit/>
          </a:bodyPr>
          <a:lstStyle/>
          <a:p>
            <a:pPr algn="l">
              <a:lnSpc>
                <a:spcPct val="115000"/>
              </a:lnSpc>
              <a:spcBef>
                <a:spcPts val="0"/>
              </a:spcBef>
              <a:spcAft>
                <a:spcPts val="0"/>
              </a:spcAft>
            </a:pPr>
            <a:r>
              <a:rPr sz="2100" b="1" i="0">
                <a:solidFill>
                  <a:srgbClr val="DA251D"/>
                </a:solidFill>
                <a:latin typeface="Arial"/>
              </a:rPr>
              <a:t>QUESTION 2   ·   IS THE ORBIT UNDER PRESSURE?</a:t>
            </a:r>
          </a:p>
        </p:txBody>
      </p:sp>
      <p:sp>
        <p:nvSpPr>
          <p:cNvPr id="16" name="TextBox 15"/>
          <p:cNvSpPr txBox="1"/>
          <p:nvPr/>
        </p:nvSpPr>
        <p:spPr>
          <a:xfrm>
            <a:off x="822960" y="4315968"/>
            <a:ext cx="10271729" cy="289053"/>
          </a:xfrm>
          <a:prstGeom prst="rect">
            <a:avLst/>
          </a:prstGeom>
          <a:noFill/>
        </p:spPr>
        <p:txBody>
          <a:bodyPr wrap="square" lIns="0" tIns="0" rIns="0" bIns="0">
            <a:spAutoFit/>
          </a:bodyPr>
          <a:lstStyle/>
          <a:p>
            <a:pPr algn="l">
              <a:lnSpc>
                <a:spcPct val="122000"/>
              </a:lnSpc>
              <a:spcBef>
                <a:spcPts val="0"/>
              </a:spcBef>
              <a:spcAft>
                <a:spcPts val="0"/>
              </a:spcAft>
            </a:pPr>
            <a:r>
              <a:rPr sz="1700" b="0" i="0" dirty="0">
                <a:solidFill>
                  <a:srgbClr val="1A1A1A"/>
                </a:solidFill>
                <a:latin typeface="Arial"/>
              </a:rPr>
              <a:t>If yes: cut. Lateral canthotomy and inferior </a:t>
            </a:r>
            <a:r>
              <a:rPr sz="1700" b="0" i="0" dirty="0" err="1">
                <a:solidFill>
                  <a:srgbClr val="1A1A1A"/>
                </a:solidFill>
                <a:latin typeface="Arial"/>
              </a:rPr>
              <a:t>cantholysis</a:t>
            </a:r>
            <a:r>
              <a:rPr lang="en-US" sz="1700" dirty="0">
                <a:solidFill>
                  <a:srgbClr val="1A1A1A"/>
                </a:solidFill>
                <a:latin typeface="Arial"/>
              </a:rPr>
              <a:t> </a:t>
            </a:r>
            <a:r>
              <a:rPr sz="1700" b="0" i="0" dirty="0">
                <a:solidFill>
                  <a:srgbClr val="1A1A1A"/>
                </a:solidFill>
                <a:latin typeface="Arial"/>
              </a:rPr>
              <a:t>at the bedside.</a:t>
            </a:r>
          </a:p>
        </p:txBody>
      </p:sp>
      <p:sp>
        <p:nvSpPr>
          <p:cNvPr id="17" name="Rounded Rectangle 16"/>
          <p:cNvSpPr/>
          <p:nvPr/>
        </p:nvSpPr>
        <p:spPr>
          <a:xfrm>
            <a:off x="475488" y="5687568"/>
            <a:ext cx="11240993" cy="658368"/>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822960" y="5815584"/>
            <a:ext cx="10546049" cy="267189"/>
          </a:xfrm>
          <a:prstGeom prst="rect">
            <a:avLst/>
          </a:prstGeom>
          <a:noFill/>
        </p:spPr>
        <p:txBody>
          <a:bodyPr wrap="square" lIns="0" tIns="0" rIns="0" bIns="0">
            <a:spAutoFit/>
          </a:bodyPr>
          <a:lstStyle/>
          <a:p>
            <a:pPr algn="ctr">
              <a:lnSpc>
                <a:spcPct val="115000"/>
              </a:lnSpc>
              <a:spcBef>
                <a:spcPts val="0"/>
              </a:spcBef>
              <a:spcAft>
                <a:spcPts val="0"/>
              </a:spcAft>
            </a:pPr>
            <a:r>
              <a:rPr sz="1650" b="1" i="0" dirty="0">
                <a:solidFill>
                  <a:srgbClr val="1A1A1A"/>
                </a:solidFill>
                <a:latin typeface="Arial"/>
              </a:rPr>
              <a:t>Both are answered by LOOKING.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6</a:t>
            </a:r>
          </a:p>
        </p:txBody>
      </p:sp>
      <p:pic>
        <p:nvPicPr>
          <p:cNvPr id="6" name="Picture 5" descr="d7_algo.png"/>
          <p:cNvPicPr>
            <a:picLocks noChangeAspect="1"/>
          </p:cNvPicPr>
          <p:nvPr/>
        </p:nvPicPr>
        <p:blipFill>
          <a:blip r:embed="rId3"/>
          <a:stretch>
            <a:fillRect/>
          </a:stretch>
        </p:blipFill>
        <p:spPr>
          <a:xfrm>
            <a:off x="1045889" y="91440"/>
            <a:ext cx="10100191" cy="63642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lang="en-US" sz="2700" b="1" dirty="0">
                <a:solidFill>
                  <a:srgbClr val="1A1A1A"/>
                </a:solidFill>
                <a:latin typeface="Arial"/>
              </a:rPr>
              <a:t>Focused History</a:t>
            </a:r>
            <a:endParaRPr sz="2700" b="1" i="0" dirty="0">
              <a:solidFill>
                <a:srgbClr val="1A1A1A"/>
              </a:solidFill>
              <a:latin typeface="Arial"/>
            </a:endParaRP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242887"/>
          </a:xfrm>
          <a:prstGeom prst="rect">
            <a:avLst/>
          </a:prstGeom>
          <a:noFill/>
        </p:spPr>
        <p:txBody>
          <a:bodyPr wrap="square" lIns="0" tIns="0" rIns="0" bIns="0">
            <a:spAutoFit/>
          </a:bodyPr>
          <a:lstStyle/>
          <a:p>
            <a:pPr algn="l">
              <a:lnSpc>
                <a:spcPct val="115000"/>
              </a:lnSpc>
              <a:spcBef>
                <a:spcPts val="0"/>
              </a:spcBef>
              <a:spcAft>
                <a:spcPts val="0"/>
              </a:spcAft>
            </a:pPr>
            <a:endParaRPr sz="1500" b="0" i="0" dirty="0">
              <a:solidFill>
                <a:srgbClr val="6E6E6E"/>
              </a:solidFill>
              <a:latin typeface="Arial"/>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7</a:t>
            </a:r>
          </a:p>
        </p:txBody>
      </p:sp>
      <p:sp>
        <p:nvSpPr>
          <p:cNvPr id="10" name="Rectangle 9"/>
          <p:cNvSpPr/>
          <p:nvPr/>
        </p:nvSpPr>
        <p:spPr>
          <a:xfrm>
            <a:off x="548640" y="1536192"/>
            <a:ext cx="118872" cy="118872"/>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868680" y="1426464"/>
            <a:ext cx="10637489" cy="822960"/>
          </a:xfrm>
          <a:prstGeom prst="rect">
            <a:avLst/>
          </a:prstGeom>
          <a:noFill/>
        </p:spPr>
        <p:txBody>
          <a:bodyPr wrap="square" lIns="0" tIns="0" rIns="0" bIns="0">
            <a:spAutoFit/>
          </a:bodyPr>
          <a:lstStyle/>
          <a:p>
            <a:pPr algn="l">
              <a:lnSpc>
                <a:spcPct val="115000"/>
              </a:lnSpc>
              <a:spcBef>
                <a:spcPts val="0"/>
              </a:spcBef>
              <a:spcAft>
                <a:spcPts val="200"/>
              </a:spcAft>
            </a:pPr>
            <a:r>
              <a:rPr sz="1700" b="1" i="0" dirty="0">
                <a:solidFill>
                  <a:srgbClr val="1A1A1A"/>
                </a:solidFill>
                <a:latin typeface="Arial"/>
              </a:rPr>
              <a:t>What exactly hit the eye, and how fast?</a:t>
            </a:r>
          </a:p>
          <a:p>
            <a:pPr algn="l">
              <a:lnSpc>
                <a:spcPct val="112000"/>
              </a:lnSpc>
              <a:spcBef>
                <a:spcPts val="0"/>
              </a:spcBef>
              <a:spcAft>
                <a:spcPts val="0"/>
              </a:spcAft>
            </a:pPr>
            <a:r>
              <a:rPr sz="1400" b="0" i="0" dirty="0">
                <a:solidFill>
                  <a:srgbClr val="6E6E6E"/>
                </a:solidFill>
                <a:latin typeface="Arial"/>
              </a:rPr>
              <a:t>Hammering, grinding, angle-grinder, metal on metal, glass, explosion — these are the high-velocity mechanisms that hide an intraocular foreign body behind a near-normal eye.</a:t>
            </a:r>
          </a:p>
        </p:txBody>
      </p:sp>
      <p:sp>
        <p:nvSpPr>
          <p:cNvPr id="12" name="Rectangle 11"/>
          <p:cNvSpPr/>
          <p:nvPr/>
        </p:nvSpPr>
        <p:spPr>
          <a:xfrm>
            <a:off x="548640" y="2468880"/>
            <a:ext cx="118872" cy="118872"/>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868680" y="2359152"/>
            <a:ext cx="10637489" cy="822960"/>
          </a:xfrm>
          <a:prstGeom prst="rect">
            <a:avLst/>
          </a:prstGeom>
          <a:noFill/>
        </p:spPr>
        <p:txBody>
          <a:bodyPr wrap="square" lIns="0" tIns="0" rIns="0" bIns="0">
            <a:spAutoFit/>
          </a:bodyPr>
          <a:lstStyle/>
          <a:p>
            <a:pPr algn="l">
              <a:lnSpc>
                <a:spcPct val="115000"/>
              </a:lnSpc>
              <a:spcBef>
                <a:spcPts val="0"/>
              </a:spcBef>
              <a:spcAft>
                <a:spcPts val="200"/>
              </a:spcAft>
            </a:pPr>
            <a:r>
              <a:rPr sz="1700" b="1" i="0" dirty="0">
                <a:solidFill>
                  <a:srgbClr val="1A1A1A"/>
                </a:solidFill>
                <a:latin typeface="Arial"/>
              </a:rPr>
              <a:t>Was the person wearing eye protection?</a:t>
            </a:r>
          </a:p>
          <a:p>
            <a:pPr algn="l">
              <a:lnSpc>
                <a:spcPct val="112000"/>
              </a:lnSpc>
              <a:spcBef>
                <a:spcPts val="0"/>
              </a:spcBef>
              <a:spcAft>
                <a:spcPts val="0"/>
              </a:spcAft>
            </a:pPr>
            <a:r>
              <a:rPr sz="1400" b="0" i="0" dirty="0">
                <a:solidFill>
                  <a:srgbClr val="6E6E6E"/>
                </a:solidFill>
                <a:latin typeface="Arial"/>
              </a:rPr>
              <a:t>If not, and the mechanism was high-velocity, assume a foreign body until imaging says otherwise. Wood carries a higher infection risk than metal and is easily missed on CT.</a:t>
            </a:r>
          </a:p>
        </p:txBody>
      </p:sp>
      <p:sp>
        <p:nvSpPr>
          <p:cNvPr id="14" name="Rectangle 13"/>
          <p:cNvSpPr/>
          <p:nvPr/>
        </p:nvSpPr>
        <p:spPr>
          <a:xfrm>
            <a:off x="548640" y="3401568"/>
            <a:ext cx="118872" cy="118872"/>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68680" y="3291840"/>
            <a:ext cx="10637489" cy="822960"/>
          </a:xfrm>
          <a:prstGeom prst="rect">
            <a:avLst/>
          </a:prstGeom>
          <a:noFill/>
        </p:spPr>
        <p:txBody>
          <a:bodyPr wrap="square" lIns="0" tIns="0" rIns="0" bIns="0">
            <a:spAutoFit/>
          </a:bodyPr>
          <a:lstStyle/>
          <a:p>
            <a:pPr algn="l">
              <a:lnSpc>
                <a:spcPct val="115000"/>
              </a:lnSpc>
              <a:spcBef>
                <a:spcPts val="0"/>
              </a:spcBef>
              <a:spcAft>
                <a:spcPts val="200"/>
              </a:spcAft>
            </a:pPr>
            <a:r>
              <a:rPr sz="1700" b="1" i="0" dirty="0">
                <a:solidFill>
                  <a:srgbClr val="1A1A1A"/>
                </a:solidFill>
                <a:latin typeface="Arial"/>
              </a:rPr>
              <a:t>What was the vision like BEFORE today?</a:t>
            </a:r>
          </a:p>
          <a:p>
            <a:pPr algn="l">
              <a:lnSpc>
                <a:spcPct val="112000"/>
              </a:lnSpc>
              <a:spcBef>
                <a:spcPts val="0"/>
              </a:spcBef>
              <a:spcAft>
                <a:spcPts val="0"/>
              </a:spcAft>
            </a:pPr>
            <a:r>
              <a:rPr sz="1400" b="0" i="0" dirty="0">
                <a:solidFill>
                  <a:srgbClr val="6E6E6E"/>
                </a:solidFill>
                <a:latin typeface="Arial"/>
              </a:rPr>
              <a:t>You cannot interpret 6/60 in an eye that was 6/60 last week. Ask about glasses, cataracts, prior surgery, prior injury to the same eye.</a:t>
            </a:r>
          </a:p>
        </p:txBody>
      </p:sp>
      <p:sp>
        <p:nvSpPr>
          <p:cNvPr id="16" name="Rectangle 15"/>
          <p:cNvSpPr/>
          <p:nvPr/>
        </p:nvSpPr>
        <p:spPr>
          <a:xfrm>
            <a:off x="548640" y="4334256"/>
            <a:ext cx="118872" cy="118872"/>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68680" y="4224528"/>
            <a:ext cx="10637489" cy="789640"/>
          </a:xfrm>
          <a:prstGeom prst="rect">
            <a:avLst/>
          </a:prstGeom>
          <a:noFill/>
        </p:spPr>
        <p:txBody>
          <a:bodyPr wrap="square" lIns="0" tIns="0" rIns="0" bIns="0">
            <a:spAutoFit/>
          </a:bodyPr>
          <a:lstStyle/>
          <a:p>
            <a:pPr algn="l">
              <a:lnSpc>
                <a:spcPct val="115000"/>
              </a:lnSpc>
              <a:spcBef>
                <a:spcPts val="0"/>
              </a:spcBef>
              <a:spcAft>
                <a:spcPts val="200"/>
              </a:spcAft>
            </a:pPr>
            <a:r>
              <a:rPr sz="1700" b="1" i="0" dirty="0">
                <a:solidFill>
                  <a:srgbClr val="1A1A1A"/>
                </a:solidFill>
                <a:latin typeface="Arial"/>
              </a:rPr>
              <a:t>Time of injury — to the minute if you can.</a:t>
            </a:r>
          </a:p>
          <a:p>
            <a:pPr algn="l">
              <a:lnSpc>
                <a:spcPct val="112000"/>
              </a:lnSpc>
              <a:spcBef>
                <a:spcPts val="0"/>
              </a:spcBef>
              <a:spcAft>
                <a:spcPts val="0"/>
              </a:spcAft>
            </a:pPr>
            <a:r>
              <a:rPr sz="1400" b="0" i="0" dirty="0">
                <a:solidFill>
                  <a:srgbClr val="6E6E6E"/>
                </a:solidFill>
                <a:latin typeface="Arial"/>
              </a:rPr>
              <a:t>It drives the compartment syndrome clock, the open globe repair clock, and the tetanus question. Every 24 hours of delay to open globe repair costs three to four lines of final acuity.</a:t>
            </a:r>
          </a:p>
        </p:txBody>
      </p:sp>
      <p:sp>
        <p:nvSpPr>
          <p:cNvPr id="18" name="Rectangle 17"/>
          <p:cNvSpPr/>
          <p:nvPr/>
        </p:nvSpPr>
        <p:spPr>
          <a:xfrm>
            <a:off x="548640" y="5266944"/>
            <a:ext cx="118872" cy="118872"/>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68680" y="5157216"/>
            <a:ext cx="10637489" cy="548355"/>
          </a:xfrm>
          <a:prstGeom prst="rect">
            <a:avLst/>
          </a:prstGeom>
          <a:noFill/>
        </p:spPr>
        <p:txBody>
          <a:bodyPr wrap="square" lIns="0" tIns="0" rIns="0" bIns="0">
            <a:spAutoFit/>
          </a:bodyPr>
          <a:lstStyle/>
          <a:p>
            <a:pPr algn="l">
              <a:lnSpc>
                <a:spcPct val="115000"/>
              </a:lnSpc>
              <a:spcBef>
                <a:spcPts val="0"/>
              </a:spcBef>
              <a:spcAft>
                <a:spcPts val="200"/>
              </a:spcAft>
            </a:pPr>
            <a:r>
              <a:rPr sz="1700" b="1" i="0" dirty="0">
                <a:solidFill>
                  <a:srgbClr val="1A1A1A"/>
                </a:solidFill>
                <a:latin typeface="Arial"/>
              </a:rPr>
              <a:t>Tetanus status, contact lenses, anticoagulants, and sickle cell.</a:t>
            </a:r>
          </a:p>
          <a:p>
            <a:pPr algn="l">
              <a:lnSpc>
                <a:spcPct val="112000"/>
              </a:lnSpc>
              <a:spcBef>
                <a:spcPts val="0"/>
              </a:spcBef>
              <a:spcAft>
                <a:spcPts val="0"/>
              </a:spcAft>
            </a:pPr>
            <a:r>
              <a:rPr sz="1400" b="0" i="0" dirty="0">
                <a:solidFill>
                  <a:srgbClr val="6E6E6E"/>
                </a:solidFill>
                <a:latin typeface="Arial"/>
              </a:rPr>
              <a:t>Anticoagulation is present in up to half of orbital compartment syndrome cases. Sickle cell trait— changes </a:t>
            </a:r>
            <a:r>
              <a:rPr sz="1400" b="0" i="0" dirty="0" err="1">
                <a:solidFill>
                  <a:srgbClr val="6E6E6E"/>
                </a:solidFill>
                <a:latin typeface="Arial"/>
              </a:rPr>
              <a:t>hyphaema</a:t>
            </a:r>
            <a:r>
              <a:rPr sz="1400" b="0" i="0" dirty="0">
                <a:solidFill>
                  <a:srgbClr val="6E6E6E"/>
                </a:solidFill>
                <a:latin typeface="Arial"/>
              </a:rPr>
              <a:t> management</a:t>
            </a:r>
          </a:p>
        </p:txBody>
      </p:sp>
      <p:sp>
        <p:nvSpPr>
          <p:cNvPr id="20" name="TextBox 19"/>
          <p:cNvSpPr txBox="1"/>
          <p:nvPr/>
        </p:nvSpPr>
        <p:spPr>
          <a:xfrm>
            <a:off x="475488" y="6144768"/>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Delay-to-repair effect: Blanch et al., Br J Ophthalmol 2019  ·  Anticoagulation in OCS: Murali et al., JACEP Open 2021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8</a:t>
            </a:r>
          </a:p>
        </p:txBody>
      </p:sp>
      <p:pic>
        <p:nvPicPr>
          <p:cNvPr id="6" name="Picture 5" descr="d4_exam.png"/>
          <p:cNvPicPr>
            <a:picLocks noChangeAspect="1"/>
          </p:cNvPicPr>
          <p:nvPr/>
        </p:nvPicPr>
        <p:blipFill>
          <a:blip r:embed="rId3"/>
          <a:stretch>
            <a:fillRect/>
          </a:stretch>
        </p:blipFill>
        <p:spPr>
          <a:xfrm>
            <a:off x="969363" y="91440"/>
            <a:ext cx="10253241" cy="63642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Visual acuity is the sixth vital sign</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242887"/>
          </a:xfrm>
          <a:prstGeom prst="rect">
            <a:avLst/>
          </a:prstGeom>
          <a:noFill/>
        </p:spPr>
        <p:txBody>
          <a:bodyPr wrap="square" lIns="0" tIns="0" rIns="0" bIns="0">
            <a:spAutoFit/>
          </a:bodyPr>
          <a:lstStyle/>
          <a:p>
            <a:pPr algn="l">
              <a:lnSpc>
                <a:spcPct val="115000"/>
              </a:lnSpc>
              <a:spcBef>
                <a:spcPts val="0"/>
              </a:spcBef>
              <a:spcAft>
                <a:spcPts val="0"/>
              </a:spcAft>
            </a:pPr>
            <a:r>
              <a:rPr sz="1500" b="0" i="0" dirty="0">
                <a:solidFill>
                  <a:srgbClr val="6E6E6E"/>
                </a:solidFill>
                <a:latin typeface="Arial"/>
              </a:rPr>
              <a:t>It is the </a:t>
            </a:r>
            <a:r>
              <a:rPr sz="1500" b="1" i="0" dirty="0">
                <a:solidFill>
                  <a:srgbClr val="6E6E6E"/>
                </a:solidFill>
                <a:latin typeface="Arial"/>
              </a:rPr>
              <a:t>strongest single predictor of final vision </a:t>
            </a:r>
            <a:r>
              <a:rPr sz="1500" b="0" i="0" dirty="0">
                <a:solidFill>
                  <a:srgbClr val="6E6E6E"/>
                </a:solidFill>
                <a:latin typeface="Arial"/>
              </a:rPr>
              <a:t>— and the first thing anyone will ask you about afterwards.</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9</a:t>
            </a:r>
          </a:p>
        </p:txBody>
      </p:sp>
      <p:sp>
        <p:nvSpPr>
          <p:cNvPr id="10" name="Rounded Rectangle 9"/>
          <p:cNvSpPr/>
          <p:nvPr/>
        </p:nvSpPr>
        <p:spPr>
          <a:xfrm>
            <a:off x="475488" y="1481328"/>
            <a:ext cx="5483336" cy="4069080"/>
          </a:xfrm>
          <a:prstGeom prst="roundRect">
            <a:avLst>
              <a:gd name="adj" fmla="val 6000"/>
            </a:avLst>
          </a:prstGeom>
          <a:solidFill>
            <a:srgbClr val="FFFFFF"/>
          </a:solidFill>
          <a:ln w="24130">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77316" y="1481328"/>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694944" y="1563624"/>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1A1A1A"/>
                </a:solidFill>
                <a:latin typeface="Arial"/>
              </a:rPr>
              <a:t>HOW TO DO IT WHEN THERE IS NO SNELLEN CHART</a:t>
            </a:r>
          </a:p>
        </p:txBody>
      </p:sp>
      <p:sp>
        <p:nvSpPr>
          <p:cNvPr id="13" name="Rectangle 12"/>
          <p:cNvSpPr/>
          <p:nvPr/>
        </p:nvSpPr>
        <p:spPr>
          <a:xfrm>
            <a:off x="713232" y="2116836"/>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914400" y="2025396"/>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Test each eye SEPARATELY. Occlude properly — a palm, not fingers.</a:t>
            </a:r>
          </a:p>
        </p:txBody>
      </p:sp>
      <p:sp>
        <p:nvSpPr>
          <p:cNvPr id="15" name="Rectangle 14"/>
          <p:cNvSpPr/>
          <p:nvPr/>
        </p:nvSpPr>
        <p:spPr>
          <a:xfrm>
            <a:off x="713232" y="2645560"/>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914400" y="2554120"/>
            <a:ext cx="4806680" cy="221856"/>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Let them wear their glasses. No glasses? Use a pinhole; </a:t>
            </a:r>
          </a:p>
        </p:txBody>
      </p:sp>
      <p:sp>
        <p:nvSpPr>
          <p:cNvPr id="17" name="Rectangle 16"/>
          <p:cNvSpPr/>
          <p:nvPr/>
        </p:nvSpPr>
        <p:spPr>
          <a:xfrm>
            <a:off x="713232" y="3174284"/>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914400" y="3082844"/>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Cannot read the chart: can they count fin</a:t>
            </a:r>
            <a:r>
              <a:rPr lang="en-US" sz="1380" b="0" i="0" dirty="0">
                <a:solidFill>
                  <a:srgbClr val="1A1A1A"/>
                </a:solidFill>
                <a:latin typeface="Arial"/>
              </a:rPr>
              <a:t>g</a:t>
            </a:r>
            <a:r>
              <a:rPr sz="1380" b="0" i="0" dirty="0">
                <a:solidFill>
                  <a:srgbClr val="1A1A1A"/>
                </a:solidFill>
                <a:latin typeface="Arial"/>
              </a:rPr>
              <a:t>ers? At what distance?</a:t>
            </a:r>
          </a:p>
        </p:txBody>
      </p:sp>
      <p:sp>
        <p:nvSpPr>
          <p:cNvPr id="19" name="Rectangle 18"/>
          <p:cNvSpPr/>
          <p:nvPr/>
        </p:nvSpPr>
        <p:spPr>
          <a:xfrm>
            <a:off x="713232" y="3703009"/>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14400" y="3611569"/>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No: can they see hand movements?</a:t>
            </a:r>
          </a:p>
        </p:txBody>
      </p:sp>
      <p:sp>
        <p:nvSpPr>
          <p:cNvPr id="21" name="Rectangle 20"/>
          <p:cNvSpPr/>
          <p:nvPr/>
        </p:nvSpPr>
        <p:spPr>
          <a:xfrm>
            <a:off x="713232" y="4019949"/>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914400" y="3928509"/>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No: can they perceive light, and can they tell you which direction it is coming from?</a:t>
            </a:r>
          </a:p>
        </p:txBody>
      </p:sp>
      <p:sp>
        <p:nvSpPr>
          <p:cNvPr id="23" name="Rectangle 22"/>
          <p:cNvSpPr/>
          <p:nvPr/>
        </p:nvSpPr>
        <p:spPr>
          <a:xfrm>
            <a:off x="713232" y="4548673"/>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914400" y="4457233"/>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Record exactly what you did and at what distance. 'CF at 1 m' is a real, usable result. 'Vision poor' is not.</a:t>
            </a:r>
          </a:p>
        </p:txBody>
      </p:sp>
      <p:sp>
        <p:nvSpPr>
          <p:cNvPr id="25" name="Rounded Rectangle 24"/>
          <p:cNvSpPr/>
          <p:nvPr/>
        </p:nvSpPr>
        <p:spPr>
          <a:xfrm>
            <a:off x="6233144" y="1481328"/>
            <a:ext cx="5483336" cy="4069080"/>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6234973" y="1481328"/>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6452600" y="1563624"/>
            <a:ext cx="5044424" cy="234231"/>
          </a:xfrm>
          <a:prstGeom prst="rect">
            <a:avLst/>
          </a:prstGeom>
          <a:noFill/>
        </p:spPr>
        <p:txBody>
          <a:bodyPr wrap="square" lIns="0" tIns="0" rIns="0" bIns="0">
            <a:spAutoFit/>
          </a:bodyPr>
          <a:lstStyle/>
          <a:p>
            <a:pPr algn="l">
              <a:lnSpc>
                <a:spcPct val="110000"/>
              </a:lnSpc>
              <a:spcBef>
                <a:spcPts val="0"/>
              </a:spcBef>
              <a:spcAft>
                <a:spcPts val="0"/>
              </a:spcAft>
            </a:pPr>
            <a:r>
              <a:rPr sz="1500" b="1" i="0" dirty="0">
                <a:solidFill>
                  <a:srgbClr val="DA251D"/>
                </a:solidFill>
                <a:latin typeface="Arial"/>
              </a:rPr>
              <a:t>WHY IT MATTERS</a:t>
            </a:r>
          </a:p>
        </p:txBody>
      </p:sp>
      <p:sp>
        <p:nvSpPr>
          <p:cNvPr id="28" name="Rectangle 27"/>
          <p:cNvSpPr/>
          <p:nvPr/>
        </p:nvSpPr>
        <p:spPr>
          <a:xfrm>
            <a:off x="6470888" y="211683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672056" y="2025396"/>
            <a:ext cx="4806680" cy="221856"/>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Presenting acuity is the </a:t>
            </a:r>
            <a:r>
              <a:rPr lang="en-US" sz="1380" dirty="0">
                <a:solidFill>
                  <a:srgbClr val="1A1A1A"/>
                </a:solidFill>
                <a:latin typeface="Arial"/>
              </a:rPr>
              <a:t>best predictor of outcome </a:t>
            </a:r>
            <a:endParaRPr sz="1380" b="0" i="0" dirty="0">
              <a:solidFill>
                <a:srgbClr val="1A1A1A"/>
              </a:solidFill>
              <a:latin typeface="Arial"/>
            </a:endParaRPr>
          </a:p>
        </p:txBody>
      </p:sp>
      <p:sp>
        <p:nvSpPr>
          <p:cNvPr id="30" name="Rectangle 29"/>
          <p:cNvSpPr/>
          <p:nvPr/>
        </p:nvSpPr>
        <p:spPr>
          <a:xfrm>
            <a:off x="6470888" y="2645560"/>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672056" y="2554120"/>
            <a:ext cx="4806680" cy="221856"/>
          </a:xfrm>
          <a:prstGeom prst="rect">
            <a:avLst/>
          </a:prstGeom>
          <a:noFill/>
        </p:spPr>
        <p:txBody>
          <a:bodyPr wrap="square" lIns="0" tIns="0" rIns="0" bIns="0">
            <a:spAutoFit/>
          </a:bodyPr>
          <a:lstStyle/>
          <a:p>
            <a:pPr algn="l">
              <a:lnSpc>
                <a:spcPct val="114000"/>
              </a:lnSpc>
              <a:spcBef>
                <a:spcPts val="0"/>
              </a:spcBef>
              <a:spcAft>
                <a:spcPts val="0"/>
              </a:spcAft>
            </a:pPr>
            <a:r>
              <a:rPr lang="en-US" sz="1380" b="0" i="0" dirty="0">
                <a:solidFill>
                  <a:srgbClr val="1A1A1A"/>
                </a:solidFill>
                <a:latin typeface="Arial"/>
              </a:rPr>
              <a:t>Sets a baseline </a:t>
            </a:r>
            <a:endParaRPr sz="1380" b="0" i="0" dirty="0">
              <a:solidFill>
                <a:srgbClr val="1A1A1A"/>
              </a:solidFill>
              <a:latin typeface="Arial"/>
            </a:endParaRPr>
          </a:p>
        </p:txBody>
      </p:sp>
      <p:sp>
        <p:nvSpPr>
          <p:cNvPr id="32" name="Rectangle 31"/>
          <p:cNvSpPr/>
          <p:nvPr/>
        </p:nvSpPr>
        <p:spPr>
          <a:xfrm>
            <a:off x="6470888" y="3174284"/>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6672056" y="3082844"/>
            <a:ext cx="4806680" cy="463973"/>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In orbital compartment syndrome, reduced acuity was present in only 45% of cases. </a:t>
            </a:r>
            <a:r>
              <a:rPr sz="1380" b="1" i="0" dirty="0">
                <a:solidFill>
                  <a:srgbClr val="1A1A1A"/>
                </a:solidFill>
                <a:latin typeface="Arial"/>
              </a:rPr>
              <a:t>It is a LATE sign</a:t>
            </a:r>
            <a:r>
              <a:rPr sz="1380" b="0" i="0" dirty="0">
                <a:solidFill>
                  <a:srgbClr val="1A1A1A"/>
                </a:solidFill>
                <a:latin typeface="Arial"/>
              </a:rPr>
              <a:t>. </a:t>
            </a:r>
          </a:p>
        </p:txBody>
      </p:sp>
      <p:sp>
        <p:nvSpPr>
          <p:cNvPr id="34" name="Rectangle 33"/>
          <p:cNvSpPr/>
          <p:nvPr/>
        </p:nvSpPr>
        <p:spPr>
          <a:xfrm>
            <a:off x="6470888" y="3914793"/>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6672056" y="3823353"/>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It is medicolegally the most scrutinised number in the whole record.</a:t>
            </a:r>
          </a:p>
        </p:txBody>
      </p:sp>
      <p:sp>
        <p:nvSpPr>
          <p:cNvPr id="36" name="Rectangle 35"/>
          <p:cNvSpPr/>
          <p:nvPr/>
        </p:nvSpPr>
        <p:spPr>
          <a:xfrm>
            <a:off x="6470888" y="4443517"/>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TextBox 36"/>
          <p:cNvSpPr txBox="1"/>
          <p:nvPr/>
        </p:nvSpPr>
        <p:spPr>
          <a:xfrm>
            <a:off x="6672056" y="4352077"/>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A blind eye still needs a documented acuity. 'No perception of light' is a finding, not a failure.</a:t>
            </a:r>
          </a:p>
        </p:txBody>
      </p:sp>
      <p:sp>
        <p:nvSpPr>
          <p:cNvPr id="38" name="TextBox 37"/>
          <p:cNvSpPr txBox="1"/>
          <p:nvPr/>
        </p:nvSpPr>
        <p:spPr>
          <a:xfrm>
            <a:off x="475488" y="6144768"/>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OCS acuity figure: Christie et al., cited in Murali et al., JACEP Open 2021  ·  OTS: Kuhn et al. 2002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The eye that is swollen shut</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10</a:t>
            </a:r>
          </a:p>
        </p:txBody>
      </p:sp>
      <p:sp>
        <p:nvSpPr>
          <p:cNvPr id="10" name="Rounded Rectangle 9"/>
          <p:cNvSpPr/>
          <p:nvPr/>
        </p:nvSpPr>
        <p:spPr>
          <a:xfrm>
            <a:off x="475488" y="1481328"/>
            <a:ext cx="5483336" cy="4069080"/>
          </a:xfrm>
          <a:prstGeom prst="roundRect">
            <a:avLst>
              <a:gd name="adj" fmla="val 6000"/>
            </a:avLst>
          </a:prstGeom>
          <a:solidFill>
            <a:srgbClr val="FFFFFF"/>
          </a:solidFill>
          <a:ln w="24130">
            <a:solidFill>
              <a:srgbClr val="1A1A1A"/>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77316" y="1481328"/>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694944" y="1563624"/>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1A1A1A"/>
                </a:solidFill>
                <a:latin typeface="Arial"/>
              </a:rPr>
              <a:t>GETTING IT OPEN SAFELY</a:t>
            </a:r>
          </a:p>
        </p:txBody>
      </p:sp>
      <p:sp>
        <p:nvSpPr>
          <p:cNvPr id="13" name="Rectangle 12"/>
          <p:cNvSpPr/>
          <p:nvPr/>
        </p:nvSpPr>
        <p:spPr>
          <a:xfrm>
            <a:off x="713232" y="2116836"/>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914400" y="2025396"/>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Analgesia first, then topical anaesthetic if the globe is intact.</a:t>
            </a:r>
          </a:p>
        </p:txBody>
      </p:sp>
      <p:sp>
        <p:nvSpPr>
          <p:cNvPr id="15" name="Rectangle 14"/>
          <p:cNvSpPr/>
          <p:nvPr/>
        </p:nvSpPr>
        <p:spPr>
          <a:xfrm>
            <a:off x="713232" y="2433776"/>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914400" y="2342336"/>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Two fingers on the BONY ORBITAL RIM above and below — never on the globe itself. Lift the lids apart vertically.</a:t>
            </a:r>
          </a:p>
        </p:txBody>
      </p:sp>
      <p:sp>
        <p:nvSpPr>
          <p:cNvPr id="17" name="Rectangle 16"/>
          <p:cNvSpPr/>
          <p:nvPr/>
        </p:nvSpPr>
        <p:spPr>
          <a:xfrm>
            <a:off x="713232" y="2962500"/>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914400" y="2871060"/>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Paper clip retractors or a Desmarres retractor if you have one. A bent paper clip works.</a:t>
            </a:r>
          </a:p>
        </p:txBody>
      </p:sp>
      <p:sp>
        <p:nvSpPr>
          <p:cNvPr id="19" name="Rectangle 18"/>
          <p:cNvSpPr/>
          <p:nvPr/>
        </p:nvSpPr>
        <p:spPr>
          <a:xfrm>
            <a:off x="713232" y="3491224"/>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14400" y="3399784"/>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If it will not open without pressure, STOP. Assume an open globe, shield it, and let theatre look.</a:t>
            </a:r>
          </a:p>
        </p:txBody>
      </p:sp>
      <p:sp>
        <p:nvSpPr>
          <p:cNvPr id="21" name="Rectangle 20"/>
          <p:cNvSpPr/>
          <p:nvPr/>
        </p:nvSpPr>
        <p:spPr>
          <a:xfrm>
            <a:off x="713232" y="4019949"/>
            <a:ext cx="91440" cy="91440"/>
          </a:xfrm>
          <a:prstGeom prst="rect">
            <a:avLst/>
          </a:prstGeom>
          <a:solidFill>
            <a:srgbClr val="1A1A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914400" y="3928509"/>
            <a:ext cx="4806680" cy="726792"/>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Assess globe symmetry from the head of the bed, looking down the patient's face in profile — that is how you see subtle proptosis or enophthalmos.</a:t>
            </a:r>
          </a:p>
        </p:txBody>
      </p:sp>
      <p:sp>
        <p:nvSpPr>
          <p:cNvPr id="23" name="Rounded Rectangle 22"/>
          <p:cNvSpPr/>
          <p:nvPr/>
        </p:nvSpPr>
        <p:spPr>
          <a:xfrm>
            <a:off x="6233144" y="1481328"/>
            <a:ext cx="5483336" cy="4069080"/>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ectangle 23"/>
          <p:cNvSpPr/>
          <p:nvPr/>
        </p:nvSpPr>
        <p:spPr>
          <a:xfrm>
            <a:off x="6234973" y="1481328"/>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6452600" y="1563624"/>
            <a:ext cx="5044424" cy="234231"/>
          </a:xfrm>
          <a:prstGeom prst="rect">
            <a:avLst/>
          </a:prstGeom>
          <a:noFill/>
        </p:spPr>
        <p:txBody>
          <a:bodyPr wrap="square" lIns="0" tIns="0" rIns="0" bIns="0">
            <a:spAutoFit/>
          </a:bodyPr>
          <a:lstStyle/>
          <a:p>
            <a:pPr algn="l">
              <a:lnSpc>
                <a:spcPct val="110000"/>
              </a:lnSpc>
              <a:spcBef>
                <a:spcPts val="0"/>
              </a:spcBef>
              <a:spcAft>
                <a:spcPts val="0"/>
              </a:spcAft>
            </a:pPr>
            <a:r>
              <a:rPr sz="1500" b="1" i="0" dirty="0">
                <a:solidFill>
                  <a:srgbClr val="DA251D"/>
                </a:solidFill>
                <a:latin typeface="Arial"/>
              </a:rPr>
              <a:t>POCUS — USEFUL</a:t>
            </a:r>
          </a:p>
        </p:txBody>
      </p:sp>
      <p:sp>
        <p:nvSpPr>
          <p:cNvPr id="26" name="Rectangle 25"/>
          <p:cNvSpPr/>
          <p:nvPr/>
        </p:nvSpPr>
        <p:spPr>
          <a:xfrm>
            <a:off x="6470888" y="211683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6672056" y="2025396"/>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Tegaderm over the closed lid, then generous gel so the probe FLOATS. Never press.</a:t>
            </a:r>
          </a:p>
        </p:txBody>
      </p:sp>
      <p:sp>
        <p:nvSpPr>
          <p:cNvPr id="28" name="Rectangle 27"/>
          <p:cNvSpPr/>
          <p:nvPr/>
        </p:nvSpPr>
        <p:spPr>
          <a:xfrm>
            <a:off x="6470888" y="2645560"/>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672056" y="2554120"/>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Good for: retinal detachment (sens 94%, spec 94%), lens dislocation, vitreous haemorrhage.</a:t>
            </a:r>
          </a:p>
        </p:txBody>
      </p:sp>
      <p:sp>
        <p:nvSpPr>
          <p:cNvPr id="30" name="Rectangle 29"/>
          <p:cNvSpPr/>
          <p:nvPr/>
        </p:nvSpPr>
        <p:spPr>
          <a:xfrm>
            <a:off x="6470888" y="3174284"/>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672056" y="3082844"/>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The 'guitar pick sign' — a globe deformed from round to triangular — supports retrobulbar haemorrhage.</a:t>
            </a:r>
          </a:p>
        </p:txBody>
      </p:sp>
      <p:sp>
        <p:nvSpPr>
          <p:cNvPr id="34" name="Rectangle 33"/>
          <p:cNvSpPr/>
          <p:nvPr/>
        </p:nvSpPr>
        <p:spPr>
          <a:xfrm>
            <a:off x="6516608" y="3742182"/>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6758924" y="3725868"/>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Practical rule: if the open globe is already obvious, do not scan. Shield and refer. Never let POCUS delay anything.</a:t>
            </a:r>
          </a:p>
        </p:txBody>
      </p:sp>
      <p:sp>
        <p:nvSpPr>
          <p:cNvPr id="36" name="TextBox 35"/>
          <p:cNvSpPr txBox="1"/>
          <p:nvPr/>
        </p:nvSpPr>
        <p:spPr>
          <a:xfrm>
            <a:off x="475488" y="6144768"/>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POCUS accuracy: Propst et al., JAMA Netw Open 2020 (meta-analysis, 1189 eyes)  ·  IOP during POCUS: Berg et al., West J Emerg Med 2015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0957529" y="5559552"/>
            <a:ext cx="741568" cy="731520"/>
          </a:xfrm>
          <a:prstGeom prst="rect">
            <a:avLst/>
          </a:prstGeom>
        </p:spPr>
      </p:pic>
      <p:sp>
        <p:nvSpPr>
          <p:cNvPr id="4" name="TextBox 3"/>
          <p:cNvSpPr txBox="1"/>
          <p:nvPr/>
        </p:nvSpPr>
        <p:spPr>
          <a:xfrm>
            <a:off x="914400" y="2606040"/>
            <a:ext cx="9509760" cy="502920"/>
          </a:xfrm>
          <a:prstGeom prst="rect">
            <a:avLst/>
          </a:prstGeom>
          <a:noFill/>
        </p:spPr>
        <p:txBody>
          <a:bodyPr wrap="square" lIns="0" tIns="0" rIns="0" bIns="0">
            <a:spAutoFit/>
          </a:bodyPr>
          <a:lstStyle/>
          <a:p>
            <a:pPr algn="l">
              <a:lnSpc>
                <a:spcPct val="115000"/>
              </a:lnSpc>
              <a:spcBef>
                <a:spcPts val="0"/>
              </a:spcBef>
              <a:spcAft>
                <a:spcPts val="1000"/>
              </a:spcAft>
            </a:pPr>
            <a:r>
              <a:rPr sz="1600" b="1" i="0">
                <a:solidFill>
                  <a:srgbClr val="FFC9C5"/>
                </a:solidFill>
                <a:latin typeface="Arial"/>
              </a:rPr>
              <a:t>PART ONE  ·  QUESTION 1</a:t>
            </a:r>
          </a:p>
        </p:txBody>
      </p:sp>
      <p:sp>
        <p:nvSpPr>
          <p:cNvPr id="5" name="TextBox 4"/>
          <p:cNvSpPr txBox="1"/>
          <p:nvPr/>
        </p:nvSpPr>
        <p:spPr>
          <a:xfrm>
            <a:off x="914400" y="3063240"/>
            <a:ext cx="9692640" cy="1371600"/>
          </a:xfrm>
          <a:prstGeom prst="rect">
            <a:avLst/>
          </a:prstGeom>
          <a:noFill/>
        </p:spPr>
        <p:txBody>
          <a:bodyPr wrap="square" lIns="0" tIns="0" rIns="0" bIns="0">
            <a:spAutoFit/>
          </a:bodyPr>
          <a:lstStyle/>
          <a:p>
            <a:pPr algn="l">
              <a:lnSpc>
                <a:spcPct val="115000"/>
              </a:lnSpc>
              <a:spcBef>
                <a:spcPts val="0"/>
              </a:spcBef>
              <a:spcAft>
                <a:spcPts val="0"/>
              </a:spcAft>
            </a:pPr>
            <a:r>
              <a:rPr sz="4200" b="1" i="0">
                <a:solidFill>
                  <a:srgbClr val="FFFFFF"/>
                </a:solidFill>
                <a:latin typeface="Arial"/>
              </a:rPr>
              <a:t>The open globe</a:t>
            </a:r>
          </a:p>
        </p:txBody>
      </p:sp>
      <p:sp>
        <p:nvSpPr>
          <p:cNvPr id="6" name="Rectangle 5"/>
          <p:cNvSpPr/>
          <p:nvPr/>
        </p:nvSpPr>
        <p:spPr>
          <a:xfrm>
            <a:off x="914400" y="2331720"/>
            <a:ext cx="18288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Open globe — the signs that should stop you</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242887"/>
          </a:xfrm>
          <a:prstGeom prst="rect">
            <a:avLst/>
          </a:prstGeom>
          <a:noFill/>
        </p:spPr>
        <p:txBody>
          <a:bodyPr wrap="square" lIns="0" tIns="0" rIns="0" bIns="0">
            <a:spAutoFit/>
          </a:bodyPr>
          <a:lstStyle/>
          <a:p>
            <a:pPr algn="l">
              <a:lnSpc>
                <a:spcPct val="115000"/>
              </a:lnSpc>
              <a:spcBef>
                <a:spcPts val="0"/>
              </a:spcBef>
              <a:spcAft>
                <a:spcPts val="0"/>
              </a:spcAft>
            </a:pPr>
            <a:r>
              <a:rPr sz="1500" b="0" i="0" dirty="0">
                <a:solidFill>
                  <a:srgbClr val="6E6E6E"/>
                </a:solidFill>
                <a:latin typeface="Arial"/>
              </a:rPr>
              <a:t>Any ONE of these. </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12</a:t>
            </a:r>
          </a:p>
        </p:txBody>
      </p:sp>
      <p:pic>
        <p:nvPicPr>
          <p:cNvPr id="10" name="Picture 9" descr="eyerounds_corectopia.png"/>
          <p:cNvPicPr>
            <a:picLocks noChangeAspect="1"/>
          </p:cNvPicPr>
          <p:nvPr/>
        </p:nvPicPr>
        <p:blipFill>
          <a:blip r:embed="rId4"/>
          <a:srcRect l="160" r="160"/>
          <a:stretch>
            <a:fillRect/>
          </a:stretch>
        </p:blipFill>
        <p:spPr>
          <a:xfrm>
            <a:off x="475488" y="1444752"/>
            <a:ext cx="2659372" cy="2267712"/>
          </a:xfrm>
          <a:prstGeom prst="rect">
            <a:avLst/>
          </a:prstGeom>
        </p:spPr>
      </p:pic>
      <p:sp>
        <p:nvSpPr>
          <p:cNvPr id="11" name="Rectangle 10"/>
          <p:cNvSpPr/>
          <p:nvPr/>
        </p:nvSpPr>
        <p:spPr>
          <a:xfrm>
            <a:off x="475488" y="3712464"/>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3822191"/>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Peaked / teardrop pupil</a:t>
            </a:r>
          </a:p>
        </p:txBody>
      </p:sp>
      <p:sp>
        <p:nvSpPr>
          <p:cNvPr id="13" name="TextBox 12"/>
          <p:cNvSpPr txBox="1"/>
          <p:nvPr/>
        </p:nvSpPr>
        <p:spPr>
          <a:xfrm>
            <a:off x="475488" y="4058678"/>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The apex points at the wound. Any irregular pupil counts, not just the classic teardrop.</a:t>
            </a:r>
          </a:p>
        </p:txBody>
      </p:sp>
      <p:sp>
        <p:nvSpPr>
          <p:cNvPr id="14" name="TextBox 13"/>
          <p:cNvSpPr txBox="1"/>
          <p:nvPr/>
        </p:nvSpPr>
        <p:spPr>
          <a:xfrm>
            <a:off x="475488" y="4592810"/>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15" name="Picture 14" descr="coreem_globerupture.png"/>
          <p:cNvPicPr>
            <a:picLocks noChangeAspect="1"/>
          </p:cNvPicPr>
          <p:nvPr/>
        </p:nvPicPr>
        <p:blipFill>
          <a:blip r:embed="rId5"/>
          <a:srcRect l="10930" r="10930"/>
          <a:stretch>
            <a:fillRect/>
          </a:stretch>
        </p:blipFill>
        <p:spPr>
          <a:xfrm>
            <a:off x="3336028" y="1444752"/>
            <a:ext cx="2659372" cy="2267712"/>
          </a:xfrm>
          <a:prstGeom prst="rect">
            <a:avLst/>
          </a:prstGeom>
        </p:spPr>
      </p:pic>
      <p:sp>
        <p:nvSpPr>
          <p:cNvPr id="16" name="Rectangle 15"/>
          <p:cNvSpPr/>
          <p:nvPr/>
        </p:nvSpPr>
        <p:spPr>
          <a:xfrm>
            <a:off x="3336028" y="3712464"/>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3336028" y="3822191"/>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Uveal prolapse</a:t>
            </a:r>
          </a:p>
        </p:txBody>
      </p:sp>
      <p:sp>
        <p:nvSpPr>
          <p:cNvPr id="18" name="TextBox 17"/>
          <p:cNvSpPr txBox="1"/>
          <p:nvPr/>
        </p:nvSpPr>
        <p:spPr>
          <a:xfrm>
            <a:off x="3336028" y="4058678"/>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A brown or black 'blob' on the surface is iris or ciliary body coming out. Do not try to reduce it.</a:t>
            </a:r>
          </a:p>
        </p:txBody>
      </p:sp>
      <p:sp>
        <p:nvSpPr>
          <p:cNvPr id="19" name="TextBox 18"/>
          <p:cNvSpPr txBox="1"/>
          <p:nvPr/>
        </p:nvSpPr>
        <p:spPr>
          <a:xfrm>
            <a:off x="3336028" y="4592810"/>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dailyem.wordpress.com via CoreEM.net</a:t>
            </a:r>
          </a:p>
        </p:txBody>
      </p:sp>
      <p:pic>
        <p:nvPicPr>
          <p:cNvPr id="20" name="Picture 19" descr="eyerounds_sch.png"/>
          <p:cNvPicPr>
            <a:picLocks noChangeAspect="1"/>
          </p:cNvPicPr>
          <p:nvPr/>
        </p:nvPicPr>
        <p:blipFill>
          <a:blip r:embed="rId6"/>
          <a:srcRect l="20682" r="20682"/>
          <a:stretch>
            <a:fillRect/>
          </a:stretch>
        </p:blipFill>
        <p:spPr>
          <a:xfrm>
            <a:off x="6196568" y="1444752"/>
            <a:ext cx="2659372" cy="2267712"/>
          </a:xfrm>
          <a:prstGeom prst="rect">
            <a:avLst/>
          </a:prstGeom>
        </p:spPr>
      </p:pic>
      <p:sp>
        <p:nvSpPr>
          <p:cNvPr id="21" name="Rectangle 20"/>
          <p:cNvSpPr/>
          <p:nvPr/>
        </p:nvSpPr>
        <p:spPr>
          <a:xfrm>
            <a:off x="6196568" y="3712464"/>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6196568" y="3822191"/>
            <a:ext cx="2659372" cy="472973"/>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Bullous subconjunctival haemorrhage</a:t>
            </a:r>
          </a:p>
        </p:txBody>
      </p:sp>
      <p:sp>
        <p:nvSpPr>
          <p:cNvPr id="23" name="TextBox 22"/>
          <p:cNvSpPr txBox="1"/>
          <p:nvPr/>
        </p:nvSpPr>
        <p:spPr>
          <a:xfrm>
            <a:off x="6196568" y="4258589"/>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360° boggy haemorrhage that balloons off the sclera. Blood is escaping from somewhere.</a:t>
            </a:r>
          </a:p>
        </p:txBody>
      </p:sp>
      <p:sp>
        <p:nvSpPr>
          <p:cNvPr id="24" name="TextBox 23"/>
          <p:cNvSpPr txBox="1"/>
          <p:nvPr/>
        </p:nvSpPr>
        <p:spPr>
          <a:xfrm>
            <a:off x="6196568" y="4792720"/>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25" name="Picture 24" descr="eyerounds_deflatedglobe.png"/>
          <p:cNvPicPr>
            <a:picLocks noChangeAspect="1"/>
          </p:cNvPicPr>
          <p:nvPr/>
        </p:nvPicPr>
        <p:blipFill>
          <a:blip r:embed="rId7"/>
          <a:srcRect l="6023" r="6023"/>
          <a:stretch>
            <a:fillRect/>
          </a:stretch>
        </p:blipFill>
        <p:spPr>
          <a:xfrm>
            <a:off x="9057109" y="1444752"/>
            <a:ext cx="2659372" cy="2267712"/>
          </a:xfrm>
          <a:prstGeom prst="rect">
            <a:avLst/>
          </a:prstGeom>
        </p:spPr>
      </p:pic>
      <p:sp>
        <p:nvSpPr>
          <p:cNvPr id="26" name="Rectangle 25"/>
          <p:cNvSpPr/>
          <p:nvPr/>
        </p:nvSpPr>
        <p:spPr>
          <a:xfrm>
            <a:off x="9057109" y="3712464"/>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9057109" y="3822191"/>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Loss of globe volume</a:t>
            </a:r>
          </a:p>
        </p:txBody>
      </p:sp>
      <p:sp>
        <p:nvSpPr>
          <p:cNvPr id="28" name="TextBox 27"/>
          <p:cNvSpPr txBox="1"/>
          <p:nvPr/>
        </p:nvSpPr>
        <p:spPr>
          <a:xfrm>
            <a:off x="9057109" y="4058678"/>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A soft, flattened or asymmetric eye. Compare the two from the head of the bed.</a:t>
            </a:r>
          </a:p>
        </p:txBody>
      </p:sp>
      <p:sp>
        <p:nvSpPr>
          <p:cNvPr id="29" name="TextBox 28"/>
          <p:cNvSpPr txBox="1"/>
          <p:nvPr/>
        </p:nvSpPr>
        <p:spPr>
          <a:xfrm>
            <a:off x="9057109" y="4592810"/>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sp>
        <p:nvSpPr>
          <p:cNvPr id="30" name="Rounded Rectangle 29"/>
          <p:cNvSpPr/>
          <p:nvPr/>
        </p:nvSpPr>
        <p:spPr>
          <a:xfrm>
            <a:off x="475488" y="4846320"/>
            <a:ext cx="11240993" cy="1311859"/>
          </a:xfrm>
          <a:prstGeom prst="roundRect">
            <a:avLst>
              <a:gd name="adj" fmla="val 6000"/>
            </a:avLst>
          </a:prstGeom>
          <a:solidFill>
            <a:srgbClr val="FDECEA"/>
          </a:solidFill>
          <a:ln w="2222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786384" y="4974336"/>
            <a:ext cx="10619201" cy="559917"/>
          </a:xfrm>
          <a:prstGeom prst="rect">
            <a:avLst/>
          </a:prstGeom>
          <a:noFill/>
        </p:spPr>
        <p:txBody>
          <a:bodyPr wrap="square" lIns="0" tIns="0" rIns="0" bIns="0">
            <a:spAutoFit/>
          </a:bodyPr>
          <a:lstStyle/>
          <a:p>
            <a:pPr algn="l">
              <a:lnSpc>
                <a:spcPct val="116000"/>
              </a:lnSpc>
              <a:spcBef>
                <a:spcPts val="0"/>
              </a:spcBef>
              <a:spcAft>
                <a:spcPts val="0"/>
              </a:spcAft>
            </a:pPr>
            <a:r>
              <a:rPr sz="1500" b="0" i="0">
                <a:solidFill>
                  <a:srgbClr val="1A1A1A"/>
                </a:solidFill>
                <a:latin typeface="Arial"/>
              </a:rPr>
              <a:t>Also: a visible corneal or scleral laceration  ·  extruding vitreous  ·  a shallow or flat anterior chamber  ·  a positive Seidel test  ·  any full-thickness eyelid laceration (what went through the lid may have gone through the eye)</a:t>
            </a:r>
          </a:p>
        </p:txBody>
      </p:sp>
      <p:sp>
        <p:nvSpPr>
          <p:cNvPr id="32" name="TextBox 31"/>
          <p:cNvSpPr txBox="1"/>
          <p:nvPr/>
        </p:nvSpPr>
        <p:spPr>
          <a:xfrm>
            <a:off x="786384" y="5506821"/>
            <a:ext cx="10619201" cy="559917"/>
          </a:xfrm>
          <a:prstGeom prst="rect">
            <a:avLst/>
          </a:prstGeom>
          <a:noFill/>
        </p:spPr>
        <p:txBody>
          <a:bodyPr wrap="square" lIns="0" tIns="0" rIns="0" bIns="0">
            <a:spAutoFit/>
          </a:bodyPr>
          <a:lstStyle/>
          <a:p>
            <a:pPr algn="l">
              <a:lnSpc>
                <a:spcPct val="116000"/>
              </a:lnSpc>
              <a:spcBef>
                <a:spcPts val="0"/>
              </a:spcBef>
              <a:spcAft>
                <a:spcPts val="0"/>
              </a:spcAft>
            </a:pPr>
            <a:r>
              <a:rPr sz="1500" b="1" i="0">
                <a:solidFill>
                  <a:srgbClr val="DA251D"/>
                </a:solidFill>
                <a:latin typeface="Arial"/>
              </a:rPr>
              <a:t>Subtle enophthalmos and a large circumferential subconjunctival haemorrhage are the two clues most often missed.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The Seidel test</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Fluorescein plus a blue light. Two minutes, no special equipment, and it settles the question.</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13</a:t>
            </a:r>
          </a:p>
        </p:txBody>
      </p:sp>
      <p:pic>
        <p:nvPicPr>
          <p:cNvPr id="10" name="Picture 9" descr="eyerounds_seidel.png"/>
          <p:cNvPicPr>
            <a:picLocks noChangeAspect="1"/>
          </p:cNvPicPr>
          <p:nvPr/>
        </p:nvPicPr>
        <p:blipFill>
          <a:blip r:embed="rId4"/>
          <a:srcRect t="12500" b="12500"/>
          <a:stretch>
            <a:fillRect/>
          </a:stretch>
        </p:blipFill>
        <p:spPr>
          <a:xfrm>
            <a:off x="475488" y="1444752"/>
            <a:ext cx="5486400" cy="4114800"/>
          </a:xfrm>
          <a:prstGeom prst="rect">
            <a:avLst/>
          </a:prstGeom>
        </p:spPr>
      </p:pic>
      <p:sp>
        <p:nvSpPr>
          <p:cNvPr id="11" name="Rectangle 10"/>
          <p:cNvSpPr/>
          <p:nvPr/>
        </p:nvSpPr>
        <p:spPr>
          <a:xfrm>
            <a:off x="475488" y="5541264"/>
            <a:ext cx="5486400"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5632704"/>
            <a:ext cx="5486400" cy="219456"/>
          </a:xfrm>
          <a:prstGeom prst="rect">
            <a:avLst/>
          </a:prstGeom>
          <a:noFill/>
        </p:spPr>
        <p:txBody>
          <a:bodyPr wrap="square" lIns="0" tIns="0" rIns="0" bIns="0">
            <a:spAutoFit/>
          </a:bodyPr>
          <a:lstStyle/>
          <a:p>
            <a:pPr algn="l">
              <a:lnSpc>
                <a:spcPct val="115000"/>
              </a:lnSpc>
              <a:spcBef>
                <a:spcPts val="0"/>
              </a:spcBef>
              <a:spcAft>
                <a:spcPts val="0"/>
              </a:spcAft>
            </a:pPr>
            <a:r>
              <a:rPr sz="1050" b="0" i="0">
                <a:solidFill>
                  <a:srgbClr val="6E6E6E"/>
                </a:solidFill>
                <a:latin typeface="Arial"/>
              </a:rPr>
              <a:t>Positive Seidel test — aqueous streaming through a corneal wound, diluting the fluorescein to a bright green rivulet.
Image: Andrew Doan, MD, PhD / EyeRounds.org, University of Iowa</a:t>
            </a:r>
          </a:p>
        </p:txBody>
      </p:sp>
      <p:sp>
        <p:nvSpPr>
          <p:cNvPr id="13" name="Rectangle 12"/>
          <p:cNvSpPr/>
          <p:nvPr/>
        </p:nvSpPr>
        <p:spPr>
          <a:xfrm>
            <a:off x="6272784" y="1499616"/>
            <a:ext cx="274320" cy="2743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309360" y="1527048"/>
            <a:ext cx="274320" cy="237744"/>
          </a:xfrm>
          <a:prstGeom prst="rect">
            <a:avLst/>
          </a:prstGeom>
          <a:noFill/>
        </p:spPr>
        <p:txBody>
          <a:bodyPr wrap="square" lIns="0" tIns="0" rIns="0" bIns="0">
            <a:spAutoFit/>
          </a:bodyPr>
          <a:lstStyle/>
          <a:p>
            <a:pPr algn="ctr">
              <a:lnSpc>
                <a:spcPct val="115000"/>
              </a:lnSpc>
              <a:spcBef>
                <a:spcPts val="0"/>
              </a:spcBef>
              <a:spcAft>
                <a:spcPts val="0"/>
              </a:spcAft>
            </a:pPr>
            <a:r>
              <a:rPr sz="1350" b="1" i="0">
                <a:solidFill>
                  <a:srgbClr val="FFFFFF"/>
                </a:solidFill>
                <a:latin typeface="Arial"/>
              </a:rPr>
              <a:t>1</a:t>
            </a:r>
          </a:p>
        </p:txBody>
      </p:sp>
      <p:sp>
        <p:nvSpPr>
          <p:cNvPr id="15" name="TextBox 14"/>
          <p:cNvSpPr txBox="1"/>
          <p:nvPr/>
        </p:nvSpPr>
        <p:spPr>
          <a:xfrm>
            <a:off x="6693408" y="1463040"/>
            <a:ext cx="4968209" cy="306852"/>
          </a:xfrm>
          <a:prstGeom prst="rect">
            <a:avLst/>
          </a:prstGeom>
          <a:noFill/>
        </p:spPr>
        <p:txBody>
          <a:bodyPr wrap="square" lIns="0" tIns="0" rIns="0" bIns="0">
            <a:spAutoFit/>
          </a:bodyPr>
          <a:lstStyle/>
          <a:p>
            <a:pPr algn="l">
              <a:lnSpc>
                <a:spcPct val="112000"/>
              </a:lnSpc>
              <a:spcBef>
                <a:spcPts val="0"/>
              </a:spcBef>
              <a:spcAft>
                <a:spcPts val="0"/>
              </a:spcAft>
            </a:pPr>
            <a:r>
              <a:rPr sz="1550" b="1" i="0">
                <a:solidFill>
                  <a:srgbClr val="1A1A1A"/>
                </a:solidFill>
                <a:latin typeface="Arial"/>
              </a:rPr>
              <a:t>Do NOT do this if the globe is obviously open.</a:t>
            </a:r>
          </a:p>
        </p:txBody>
      </p:sp>
      <p:sp>
        <p:nvSpPr>
          <p:cNvPr id="16" name="TextBox 15"/>
          <p:cNvSpPr txBox="1"/>
          <p:nvPr/>
        </p:nvSpPr>
        <p:spPr>
          <a:xfrm>
            <a:off x="6693408" y="1733316"/>
            <a:ext cx="4968209" cy="480242"/>
          </a:xfrm>
          <a:prstGeom prst="rect">
            <a:avLst/>
          </a:prstGeom>
          <a:noFill/>
        </p:spPr>
        <p:txBody>
          <a:bodyPr wrap="square" lIns="0" tIns="0" rIns="0" bIns="0">
            <a:spAutoFit/>
          </a:bodyPr>
          <a:lstStyle/>
          <a:p>
            <a:pPr algn="l">
              <a:lnSpc>
                <a:spcPct val="112000"/>
              </a:lnSpc>
              <a:spcBef>
                <a:spcPts val="0"/>
              </a:spcBef>
              <a:spcAft>
                <a:spcPts val="0"/>
              </a:spcAft>
            </a:pPr>
            <a:r>
              <a:rPr sz="1350" b="0" i="0">
                <a:solidFill>
                  <a:srgbClr val="6E6E6E"/>
                </a:solidFill>
                <a:latin typeface="Arial"/>
              </a:rPr>
              <a:t>You already have your answer, and you are about to put pressure on it.</a:t>
            </a:r>
          </a:p>
        </p:txBody>
      </p:sp>
      <p:sp>
        <p:nvSpPr>
          <p:cNvPr id="17" name="Rectangle 16"/>
          <p:cNvSpPr/>
          <p:nvPr/>
        </p:nvSpPr>
        <p:spPr>
          <a:xfrm>
            <a:off x="6272784" y="2378151"/>
            <a:ext cx="274320" cy="2743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6309360" y="2405583"/>
            <a:ext cx="274320" cy="237744"/>
          </a:xfrm>
          <a:prstGeom prst="rect">
            <a:avLst/>
          </a:prstGeom>
          <a:noFill/>
        </p:spPr>
        <p:txBody>
          <a:bodyPr wrap="square" lIns="0" tIns="0" rIns="0" bIns="0">
            <a:spAutoFit/>
          </a:bodyPr>
          <a:lstStyle/>
          <a:p>
            <a:pPr algn="ctr">
              <a:lnSpc>
                <a:spcPct val="115000"/>
              </a:lnSpc>
              <a:spcBef>
                <a:spcPts val="0"/>
              </a:spcBef>
              <a:spcAft>
                <a:spcPts val="0"/>
              </a:spcAft>
            </a:pPr>
            <a:r>
              <a:rPr sz="1350" b="1" i="0">
                <a:solidFill>
                  <a:srgbClr val="FFFFFF"/>
                </a:solidFill>
                <a:latin typeface="Arial"/>
              </a:rPr>
              <a:t>2</a:t>
            </a:r>
          </a:p>
        </p:txBody>
      </p:sp>
      <p:sp>
        <p:nvSpPr>
          <p:cNvPr id="19" name="TextBox 18"/>
          <p:cNvSpPr txBox="1"/>
          <p:nvPr/>
        </p:nvSpPr>
        <p:spPr>
          <a:xfrm>
            <a:off x="6693408" y="2341575"/>
            <a:ext cx="4968209" cy="306852"/>
          </a:xfrm>
          <a:prstGeom prst="rect">
            <a:avLst/>
          </a:prstGeom>
          <a:noFill/>
        </p:spPr>
        <p:txBody>
          <a:bodyPr wrap="square" lIns="0" tIns="0" rIns="0" bIns="0">
            <a:spAutoFit/>
          </a:bodyPr>
          <a:lstStyle/>
          <a:p>
            <a:pPr algn="l">
              <a:lnSpc>
                <a:spcPct val="112000"/>
              </a:lnSpc>
              <a:spcBef>
                <a:spcPts val="0"/>
              </a:spcBef>
              <a:spcAft>
                <a:spcPts val="0"/>
              </a:spcAft>
            </a:pPr>
            <a:r>
              <a:rPr sz="1550" b="1" i="0">
                <a:solidFill>
                  <a:srgbClr val="1A1A1A"/>
                </a:solidFill>
                <a:latin typeface="Arial"/>
              </a:rPr>
              <a:t>Instil a generous amount of fluorescein.</a:t>
            </a:r>
          </a:p>
        </p:txBody>
      </p:sp>
      <p:sp>
        <p:nvSpPr>
          <p:cNvPr id="20" name="TextBox 19"/>
          <p:cNvSpPr txBox="1"/>
          <p:nvPr/>
        </p:nvSpPr>
        <p:spPr>
          <a:xfrm>
            <a:off x="6693408" y="2611851"/>
            <a:ext cx="4968209" cy="480242"/>
          </a:xfrm>
          <a:prstGeom prst="rect">
            <a:avLst/>
          </a:prstGeom>
          <a:noFill/>
        </p:spPr>
        <p:txBody>
          <a:bodyPr wrap="square" lIns="0" tIns="0" rIns="0" bIns="0">
            <a:spAutoFit/>
          </a:bodyPr>
          <a:lstStyle/>
          <a:p>
            <a:pPr algn="l">
              <a:lnSpc>
                <a:spcPct val="112000"/>
              </a:lnSpc>
              <a:spcBef>
                <a:spcPts val="0"/>
              </a:spcBef>
              <a:spcAft>
                <a:spcPts val="0"/>
              </a:spcAft>
            </a:pPr>
            <a:r>
              <a:rPr sz="1350" b="0" i="0">
                <a:solidFill>
                  <a:srgbClr val="6E6E6E"/>
                </a:solidFill>
                <a:latin typeface="Arial"/>
              </a:rPr>
              <a:t>A wetted strip touched to the lower fornix. Do not dilute it too much — you want a dark orange pool.</a:t>
            </a:r>
          </a:p>
        </p:txBody>
      </p:sp>
      <p:sp>
        <p:nvSpPr>
          <p:cNvPr id="21" name="Rectangle 20"/>
          <p:cNvSpPr/>
          <p:nvPr/>
        </p:nvSpPr>
        <p:spPr>
          <a:xfrm>
            <a:off x="6272784" y="3256686"/>
            <a:ext cx="274320" cy="2743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6309360" y="3284118"/>
            <a:ext cx="274320" cy="237744"/>
          </a:xfrm>
          <a:prstGeom prst="rect">
            <a:avLst/>
          </a:prstGeom>
          <a:noFill/>
        </p:spPr>
        <p:txBody>
          <a:bodyPr wrap="square" lIns="0" tIns="0" rIns="0" bIns="0">
            <a:spAutoFit/>
          </a:bodyPr>
          <a:lstStyle/>
          <a:p>
            <a:pPr algn="ctr">
              <a:lnSpc>
                <a:spcPct val="115000"/>
              </a:lnSpc>
              <a:spcBef>
                <a:spcPts val="0"/>
              </a:spcBef>
              <a:spcAft>
                <a:spcPts val="0"/>
              </a:spcAft>
            </a:pPr>
            <a:r>
              <a:rPr sz="1350" b="1" i="0">
                <a:solidFill>
                  <a:srgbClr val="FFFFFF"/>
                </a:solidFill>
                <a:latin typeface="Arial"/>
              </a:rPr>
              <a:t>3</a:t>
            </a:r>
          </a:p>
        </p:txBody>
      </p:sp>
      <p:sp>
        <p:nvSpPr>
          <p:cNvPr id="23" name="TextBox 22"/>
          <p:cNvSpPr txBox="1"/>
          <p:nvPr/>
        </p:nvSpPr>
        <p:spPr>
          <a:xfrm>
            <a:off x="6693408" y="3220110"/>
            <a:ext cx="4968209" cy="540552"/>
          </a:xfrm>
          <a:prstGeom prst="rect">
            <a:avLst/>
          </a:prstGeom>
          <a:noFill/>
        </p:spPr>
        <p:txBody>
          <a:bodyPr wrap="square" lIns="0" tIns="0" rIns="0" bIns="0">
            <a:spAutoFit/>
          </a:bodyPr>
          <a:lstStyle/>
          <a:p>
            <a:pPr algn="l">
              <a:lnSpc>
                <a:spcPct val="112000"/>
              </a:lnSpc>
              <a:spcBef>
                <a:spcPts val="0"/>
              </a:spcBef>
              <a:spcAft>
                <a:spcPts val="0"/>
              </a:spcAft>
            </a:pPr>
            <a:r>
              <a:rPr sz="1550" b="1" i="0">
                <a:solidFill>
                  <a:srgbClr val="1A1A1A"/>
                </a:solidFill>
                <a:latin typeface="Arial"/>
              </a:rPr>
              <a:t>Cobalt blue light, and look at the whole cornea and sclera.</a:t>
            </a:r>
          </a:p>
        </p:txBody>
      </p:sp>
      <p:sp>
        <p:nvSpPr>
          <p:cNvPr id="24" name="TextBox 23"/>
          <p:cNvSpPr txBox="1"/>
          <p:nvPr/>
        </p:nvSpPr>
        <p:spPr>
          <a:xfrm>
            <a:off x="6693408" y="3724087"/>
            <a:ext cx="4968209" cy="480242"/>
          </a:xfrm>
          <a:prstGeom prst="rect">
            <a:avLst/>
          </a:prstGeom>
          <a:noFill/>
        </p:spPr>
        <p:txBody>
          <a:bodyPr wrap="square" lIns="0" tIns="0" rIns="0" bIns="0">
            <a:spAutoFit/>
          </a:bodyPr>
          <a:lstStyle/>
          <a:p>
            <a:pPr algn="l">
              <a:lnSpc>
                <a:spcPct val="112000"/>
              </a:lnSpc>
              <a:spcBef>
                <a:spcPts val="0"/>
              </a:spcBef>
              <a:spcAft>
                <a:spcPts val="0"/>
              </a:spcAft>
            </a:pPr>
            <a:r>
              <a:rPr sz="1350" b="0" i="0">
                <a:solidFill>
                  <a:srgbClr val="6E6E6E"/>
                </a:solidFill>
                <a:latin typeface="Arial"/>
              </a:rPr>
              <a:t>Slit lamp is ideal, but a blue penlight or the blue filter on an ophthalmoscope works.</a:t>
            </a:r>
          </a:p>
        </p:txBody>
      </p:sp>
      <p:sp>
        <p:nvSpPr>
          <p:cNvPr id="25" name="Rectangle 24"/>
          <p:cNvSpPr/>
          <p:nvPr/>
        </p:nvSpPr>
        <p:spPr>
          <a:xfrm>
            <a:off x="6272784" y="4368921"/>
            <a:ext cx="274320" cy="2743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6309360" y="4396353"/>
            <a:ext cx="274320" cy="237744"/>
          </a:xfrm>
          <a:prstGeom prst="rect">
            <a:avLst/>
          </a:prstGeom>
          <a:noFill/>
        </p:spPr>
        <p:txBody>
          <a:bodyPr wrap="square" lIns="0" tIns="0" rIns="0" bIns="0">
            <a:spAutoFit/>
          </a:bodyPr>
          <a:lstStyle/>
          <a:p>
            <a:pPr algn="ctr">
              <a:lnSpc>
                <a:spcPct val="115000"/>
              </a:lnSpc>
              <a:spcBef>
                <a:spcPts val="0"/>
              </a:spcBef>
              <a:spcAft>
                <a:spcPts val="0"/>
              </a:spcAft>
            </a:pPr>
            <a:r>
              <a:rPr sz="1350" b="1" i="0">
                <a:solidFill>
                  <a:srgbClr val="FFFFFF"/>
                </a:solidFill>
                <a:latin typeface="Arial"/>
              </a:rPr>
              <a:t>4</a:t>
            </a:r>
          </a:p>
        </p:txBody>
      </p:sp>
      <p:sp>
        <p:nvSpPr>
          <p:cNvPr id="27" name="TextBox 26"/>
          <p:cNvSpPr txBox="1"/>
          <p:nvPr/>
        </p:nvSpPr>
        <p:spPr>
          <a:xfrm>
            <a:off x="6693408" y="4332345"/>
            <a:ext cx="4968209" cy="540552"/>
          </a:xfrm>
          <a:prstGeom prst="rect">
            <a:avLst/>
          </a:prstGeom>
          <a:noFill/>
        </p:spPr>
        <p:txBody>
          <a:bodyPr wrap="square" lIns="0" tIns="0" rIns="0" bIns="0">
            <a:spAutoFit/>
          </a:bodyPr>
          <a:lstStyle/>
          <a:p>
            <a:pPr algn="l">
              <a:lnSpc>
                <a:spcPct val="112000"/>
              </a:lnSpc>
              <a:spcBef>
                <a:spcPts val="0"/>
              </a:spcBef>
              <a:spcAft>
                <a:spcPts val="0"/>
              </a:spcAft>
            </a:pPr>
            <a:r>
              <a:rPr sz="1550" b="1" i="0">
                <a:solidFill>
                  <a:srgbClr val="1A1A1A"/>
                </a:solidFill>
                <a:latin typeface="Arial"/>
              </a:rPr>
              <a:t>A POSITIVE test is a stream of bright green running through the dark orange.</a:t>
            </a:r>
          </a:p>
        </p:txBody>
      </p:sp>
      <p:sp>
        <p:nvSpPr>
          <p:cNvPr id="28" name="TextBox 27"/>
          <p:cNvSpPr txBox="1"/>
          <p:nvPr/>
        </p:nvSpPr>
        <p:spPr>
          <a:xfrm>
            <a:off x="6693408" y="4836322"/>
            <a:ext cx="4968209" cy="276697"/>
          </a:xfrm>
          <a:prstGeom prst="rect">
            <a:avLst/>
          </a:prstGeom>
          <a:noFill/>
        </p:spPr>
        <p:txBody>
          <a:bodyPr wrap="square" lIns="0" tIns="0" rIns="0" bIns="0">
            <a:spAutoFit/>
          </a:bodyPr>
          <a:lstStyle/>
          <a:p>
            <a:pPr algn="l">
              <a:lnSpc>
                <a:spcPct val="112000"/>
              </a:lnSpc>
              <a:spcBef>
                <a:spcPts val="0"/>
              </a:spcBef>
              <a:spcAft>
                <a:spcPts val="0"/>
              </a:spcAft>
            </a:pPr>
            <a:r>
              <a:rPr sz="1350" b="0" i="0">
                <a:solidFill>
                  <a:srgbClr val="6E6E6E"/>
                </a:solidFill>
                <a:latin typeface="Arial"/>
              </a:rPr>
              <a:t>Aqueous leaking out dilutes the dye. It looks like a waterfall.</a:t>
            </a:r>
          </a:p>
        </p:txBody>
      </p:sp>
      <p:sp>
        <p:nvSpPr>
          <p:cNvPr id="29" name="Rectangle 28"/>
          <p:cNvSpPr/>
          <p:nvPr/>
        </p:nvSpPr>
        <p:spPr>
          <a:xfrm>
            <a:off x="6272784" y="5277612"/>
            <a:ext cx="274320" cy="2743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6309360" y="5305044"/>
            <a:ext cx="274320" cy="237744"/>
          </a:xfrm>
          <a:prstGeom prst="rect">
            <a:avLst/>
          </a:prstGeom>
          <a:noFill/>
        </p:spPr>
        <p:txBody>
          <a:bodyPr wrap="square" lIns="0" tIns="0" rIns="0" bIns="0">
            <a:spAutoFit/>
          </a:bodyPr>
          <a:lstStyle/>
          <a:p>
            <a:pPr algn="ctr">
              <a:lnSpc>
                <a:spcPct val="115000"/>
              </a:lnSpc>
              <a:spcBef>
                <a:spcPts val="0"/>
              </a:spcBef>
              <a:spcAft>
                <a:spcPts val="0"/>
              </a:spcAft>
            </a:pPr>
            <a:r>
              <a:rPr sz="1350" b="1" i="0">
                <a:solidFill>
                  <a:srgbClr val="FFFFFF"/>
                </a:solidFill>
                <a:latin typeface="Arial"/>
              </a:rPr>
              <a:t>5</a:t>
            </a:r>
          </a:p>
        </p:txBody>
      </p:sp>
      <p:sp>
        <p:nvSpPr>
          <p:cNvPr id="31" name="TextBox 30"/>
          <p:cNvSpPr txBox="1"/>
          <p:nvPr/>
        </p:nvSpPr>
        <p:spPr>
          <a:xfrm>
            <a:off x="6693408" y="5241036"/>
            <a:ext cx="4968209" cy="306852"/>
          </a:xfrm>
          <a:prstGeom prst="rect">
            <a:avLst/>
          </a:prstGeom>
          <a:noFill/>
        </p:spPr>
        <p:txBody>
          <a:bodyPr wrap="square" lIns="0" tIns="0" rIns="0" bIns="0">
            <a:spAutoFit/>
          </a:bodyPr>
          <a:lstStyle/>
          <a:p>
            <a:pPr algn="l">
              <a:lnSpc>
                <a:spcPct val="112000"/>
              </a:lnSpc>
              <a:spcBef>
                <a:spcPts val="0"/>
              </a:spcBef>
              <a:spcAft>
                <a:spcPts val="0"/>
              </a:spcAft>
            </a:pPr>
            <a:r>
              <a:rPr sz="1550" b="1" i="0">
                <a:solidFill>
                  <a:srgbClr val="1A1A1A"/>
                </a:solidFill>
                <a:latin typeface="Arial"/>
              </a:rPr>
              <a:t>A negative Seidel does NOT exclude an open globe.</a:t>
            </a:r>
          </a:p>
        </p:txBody>
      </p:sp>
      <p:sp>
        <p:nvSpPr>
          <p:cNvPr id="32" name="TextBox 31"/>
          <p:cNvSpPr txBox="1"/>
          <p:nvPr/>
        </p:nvSpPr>
        <p:spPr>
          <a:xfrm>
            <a:off x="6693408" y="5511312"/>
            <a:ext cx="4968209" cy="480242"/>
          </a:xfrm>
          <a:prstGeom prst="rect">
            <a:avLst/>
          </a:prstGeom>
          <a:noFill/>
        </p:spPr>
        <p:txBody>
          <a:bodyPr wrap="square" lIns="0" tIns="0" rIns="0" bIns="0">
            <a:spAutoFit/>
          </a:bodyPr>
          <a:lstStyle/>
          <a:p>
            <a:pPr algn="l">
              <a:lnSpc>
                <a:spcPct val="112000"/>
              </a:lnSpc>
              <a:spcBef>
                <a:spcPts val="0"/>
              </a:spcBef>
              <a:spcAft>
                <a:spcPts val="0"/>
              </a:spcAft>
            </a:pPr>
            <a:r>
              <a:rPr sz="1350" b="0" i="0">
                <a:solidFill>
                  <a:srgbClr val="6E6E6E"/>
                </a:solidFill>
                <a:latin typeface="Arial"/>
              </a:rPr>
              <a:t>The wound may have self-sealed, or be posterior where you cannot see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14</a:t>
            </a:r>
          </a:p>
        </p:txBody>
      </p:sp>
      <p:pic>
        <p:nvPicPr>
          <p:cNvPr id="6" name="Picture 5" descr="d6_bett.png"/>
          <p:cNvPicPr>
            <a:picLocks noChangeAspect="1"/>
          </p:cNvPicPr>
          <p:nvPr/>
        </p:nvPicPr>
        <p:blipFill>
          <a:blip r:embed="rId3"/>
          <a:srcRect b="11949"/>
          <a:stretch>
            <a:fillRect/>
          </a:stretch>
        </p:blipFill>
        <p:spPr>
          <a:xfrm>
            <a:off x="490602" y="233172"/>
            <a:ext cx="10875516" cy="560374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Suspected open globe — the ED bundle</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15</a:t>
            </a:r>
          </a:p>
        </p:txBody>
      </p:sp>
      <p:sp>
        <p:nvSpPr>
          <p:cNvPr id="10" name="Rounded Rectangle 9"/>
          <p:cNvSpPr/>
          <p:nvPr/>
        </p:nvSpPr>
        <p:spPr>
          <a:xfrm>
            <a:off x="475488" y="1463040"/>
            <a:ext cx="5483336" cy="4041648"/>
          </a:xfrm>
          <a:prstGeom prst="roundRect">
            <a:avLst>
              <a:gd name="adj" fmla="val 6000"/>
            </a:avLst>
          </a:prstGeom>
          <a:solidFill>
            <a:srgbClr val="FFFFFF"/>
          </a:solidFill>
          <a:ln w="2413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77316" y="1463040"/>
            <a:ext cx="5479679" cy="420624"/>
          </a:xfrm>
          <a:prstGeom prst="rect">
            <a:avLst/>
          </a:prstGeom>
          <a:solidFill>
            <a:srgbClr val="EEF5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694944" y="1545336"/>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2E7D32"/>
                </a:solidFill>
                <a:latin typeface="Arial"/>
              </a:rPr>
              <a:t>DO</a:t>
            </a:r>
          </a:p>
        </p:txBody>
      </p:sp>
      <p:sp>
        <p:nvSpPr>
          <p:cNvPr id="13" name="Rectangle 12"/>
          <p:cNvSpPr/>
          <p:nvPr/>
        </p:nvSpPr>
        <p:spPr>
          <a:xfrm>
            <a:off x="713232" y="2098548"/>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914400" y="2007108"/>
            <a:ext cx="4806680" cy="726792"/>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Rigid eye shield taped over the orbital rim. No pad. The base of a polystyrene or paper cup, taped on, is a legitimate improvised shield.</a:t>
            </a:r>
          </a:p>
        </p:txBody>
      </p:sp>
      <p:sp>
        <p:nvSpPr>
          <p:cNvPr id="15" name="Rectangle 14"/>
          <p:cNvSpPr/>
          <p:nvPr/>
        </p:nvSpPr>
        <p:spPr>
          <a:xfrm>
            <a:off x="713232" y="2839056"/>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914400" y="2747616"/>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Head up 30°. Nil by mouth — they are going to theatre.</a:t>
            </a:r>
          </a:p>
        </p:txBody>
      </p:sp>
      <p:sp>
        <p:nvSpPr>
          <p:cNvPr id="17" name="Rectangle 16"/>
          <p:cNvSpPr/>
          <p:nvPr/>
        </p:nvSpPr>
        <p:spPr>
          <a:xfrm>
            <a:off x="713232" y="3155996"/>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914400" y="3064556"/>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Analgesia and a firm antiemetic. Vomiting and straining extrude intraocular contents.</a:t>
            </a:r>
          </a:p>
        </p:txBody>
      </p:sp>
      <p:sp>
        <p:nvSpPr>
          <p:cNvPr id="19" name="Rectangle 18"/>
          <p:cNvSpPr/>
          <p:nvPr/>
        </p:nvSpPr>
        <p:spPr>
          <a:xfrm>
            <a:off x="713232" y="3684721"/>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14400" y="3593281"/>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IV broad-spectrum antibiotics and tetanus prophylaxis.</a:t>
            </a:r>
          </a:p>
        </p:txBody>
      </p:sp>
      <p:sp>
        <p:nvSpPr>
          <p:cNvPr id="21" name="Rectangle 20"/>
          <p:cNvSpPr/>
          <p:nvPr/>
        </p:nvSpPr>
        <p:spPr>
          <a:xfrm>
            <a:off x="713232" y="4001661"/>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914400" y="3910221"/>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Phone ophthalmology now. Say the words 'open globe'.</a:t>
            </a:r>
          </a:p>
        </p:txBody>
      </p:sp>
      <p:sp>
        <p:nvSpPr>
          <p:cNvPr id="23" name="Rectangle 22"/>
          <p:cNvSpPr/>
          <p:nvPr/>
        </p:nvSpPr>
        <p:spPr>
          <a:xfrm>
            <a:off x="713232" y="4318601"/>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914400" y="4227161"/>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Document the acuity you obtained before you shielded it.</a:t>
            </a:r>
          </a:p>
        </p:txBody>
      </p:sp>
      <p:sp>
        <p:nvSpPr>
          <p:cNvPr id="25" name="Rounded Rectangle 24"/>
          <p:cNvSpPr/>
          <p:nvPr/>
        </p:nvSpPr>
        <p:spPr>
          <a:xfrm>
            <a:off x="6233144" y="1463040"/>
            <a:ext cx="5483336" cy="4041648"/>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6234973" y="1463040"/>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6452600" y="1545336"/>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DA251D"/>
                </a:solidFill>
                <a:latin typeface="Arial"/>
              </a:rPr>
              <a:t>DO NOT</a:t>
            </a:r>
          </a:p>
        </p:txBody>
      </p:sp>
      <p:sp>
        <p:nvSpPr>
          <p:cNvPr id="28" name="Rectangle 27"/>
          <p:cNvSpPr/>
          <p:nvPr/>
        </p:nvSpPr>
        <p:spPr>
          <a:xfrm>
            <a:off x="6470888" y="2098548"/>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672056" y="2007108"/>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No pressure patch. A pad presses on the globe — it is the opposite of a shield.</a:t>
            </a:r>
          </a:p>
        </p:txBody>
      </p:sp>
      <p:sp>
        <p:nvSpPr>
          <p:cNvPr id="30" name="Rectangle 29"/>
          <p:cNvSpPr/>
          <p:nvPr/>
        </p:nvSpPr>
        <p:spPr>
          <a:xfrm>
            <a:off x="6470888" y="2627272"/>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672056" y="2535832"/>
            <a:ext cx="4806680" cy="221856"/>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No lid retraction, no forced examination. No tonometry</a:t>
            </a:r>
          </a:p>
        </p:txBody>
      </p:sp>
      <p:sp>
        <p:nvSpPr>
          <p:cNvPr id="32" name="Rectangle 31"/>
          <p:cNvSpPr/>
          <p:nvPr/>
        </p:nvSpPr>
        <p:spPr>
          <a:xfrm>
            <a:off x="6470888" y="3367780"/>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6672056" y="3276340"/>
            <a:ext cx="4806680" cy="221856"/>
          </a:xfrm>
          <a:prstGeom prst="rect">
            <a:avLst/>
          </a:prstGeom>
          <a:noFill/>
        </p:spPr>
        <p:txBody>
          <a:bodyPr wrap="square" lIns="0" tIns="0" rIns="0" bIns="0">
            <a:spAutoFit/>
          </a:bodyPr>
          <a:lstStyle/>
          <a:p>
            <a:pPr algn="l">
              <a:lnSpc>
                <a:spcPct val="114000"/>
              </a:lnSpc>
              <a:spcBef>
                <a:spcPts val="0"/>
              </a:spcBef>
              <a:spcAft>
                <a:spcPts val="0"/>
              </a:spcAft>
            </a:pPr>
            <a:r>
              <a:rPr sz="1380" b="0" i="0" dirty="0">
                <a:solidFill>
                  <a:srgbClr val="1A1A1A"/>
                </a:solidFill>
                <a:latin typeface="Arial"/>
              </a:rPr>
              <a:t>No topical drops, ointment or dilating agents .</a:t>
            </a:r>
          </a:p>
        </p:txBody>
      </p:sp>
      <p:sp>
        <p:nvSpPr>
          <p:cNvPr id="34" name="Rectangle 33"/>
          <p:cNvSpPr/>
          <p:nvPr/>
        </p:nvSpPr>
        <p:spPr>
          <a:xfrm>
            <a:off x="6470888" y="3896505"/>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6672056" y="3805065"/>
            <a:ext cx="4806680" cy="515008"/>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Do not remove a protruding foreign body. Stabilise it and leave it for theatre.</a:t>
            </a:r>
          </a:p>
        </p:txBody>
      </p:sp>
      <p:sp>
        <p:nvSpPr>
          <p:cNvPr id="36" name="Rectangle 35"/>
          <p:cNvSpPr/>
          <p:nvPr/>
        </p:nvSpPr>
        <p:spPr>
          <a:xfrm>
            <a:off x="6470888" y="4425229"/>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TextBox 36"/>
          <p:cNvSpPr txBox="1"/>
          <p:nvPr/>
        </p:nvSpPr>
        <p:spPr>
          <a:xfrm>
            <a:off x="6672056" y="4333789"/>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Do not rely on a normal CT to send the patient home.</a:t>
            </a:r>
          </a:p>
        </p:txBody>
      </p:sp>
      <p:sp>
        <p:nvSpPr>
          <p:cNvPr id="38" name="Rectangle 37"/>
          <p:cNvSpPr/>
          <p:nvPr/>
        </p:nvSpPr>
        <p:spPr>
          <a:xfrm>
            <a:off x="6470888" y="4742169"/>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TextBox 38"/>
          <p:cNvSpPr txBox="1"/>
          <p:nvPr/>
        </p:nvSpPr>
        <p:spPr>
          <a:xfrm>
            <a:off x="6672056" y="4650729"/>
            <a:ext cx="4806680" cy="303224"/>
          </a:xfrm>
          <a:prstGeom prst="rect">
            <a:avLst/>
          </a:prstGeom>
          <a:noFill/>
        </p:spPr>
        <p:txBody>
          <a:bodyPr wrap="square" lIns="0" tIns="0" rIns="0" bIns="0">
            <a:spAutoFit/>
          </a:bodyPr>
          <a:lstStyle/>
          <a:p>
            <a:pPr algn="l">
              <a:lnSpc>
                <a:spcPct val="114000"/>
              </a:lnSpc>
              <a:spcBef>
                <a:spcPts val="0"/>
              </a:spcBef>
              <a:spcAft>
                <a:spcPts val="0"/>
              </a:spcAft>
            </a:pPr>
            <a:r>
              <a:rPr sz="1380" b="0" i="0">
                <a:solidFill>
                  <a:srgbClr val="1A1A1A"/>
                </a:solidFill>
                <a:latin typeface="Arial"/>
              </a:rPr>
              <a:t>Do not delay the referral in order to get the scan.</a:t>
            </a:r>
          </a:p>
        </p:txBody>
      </p:sp>
      <p:sp>
        <p:nvSpPr>
          <p:cNvPr id="40" name="TextBox 39"/>
          <p:cNvSpPr txBox="1"/>
          <p:nvPr/>
        </p:nvSpPr>
        <p:spPr>
          <a:xfrm>
            <a:off x="475488" y="6108192"/>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Antibiotic regimens vary and there is no international guideline — 25 of 33 high-volume eye trauma centres surveyed (76%) gave preoperative systemic antibiotics; IV vancomycin + ceftazidime is the best-described protocol. Follow your local ophthalmology policy. (Miller et al., Am J Ophthalmol 2022; Abouammoh et al., Acta Ophthalmol 2018)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374904"/>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The CT trap</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Globe rupture is a clinical diagnosis. It is not a radiological one.</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16</a:t>
            </a:r>
          </a:p>
        </p:txBody>
      </p:sp>
      <p:sp>
        <p:nvSpPr>
          <p:cNvPr id="10" name="Rounded Rectangle 9"/>
          <p:cNvSpPr/>
          <p:nvPr/>
        </p:nvSpPr>
        <p:spPr>
          <a:xfrm>
            <a:off x="475488" y="1426464"/>
            <a:ext cx="5394960" cy="2286000"/>
          </a:xfrm>
          <a:prstGeom prst="roundRect">
            <a:avLst>
              <a:gd name="adj" fmla="val 6000"/>
            </a:avLst>
          </a:prstGeom>
          <a:solidFill>
            <a:srgbClr val="FFFFFF"/>
          </a:solidFill>
          <a:ln w="254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86384" y="1572768"/>
            <a:ext cx="4846320" cy="658368"/>
          </a:xfrm>
          <a:prstGeom prst="rect">
            <a:avLst/>
          </a:prstGeom>
          <a:noFill/>
        </p:spPr>
        <p:txBody>
          <a:bodyPr wrap="square" lIns="0" tIns="0" rIns="0" bIns="0">
            <a:spAutoFit/>
          </a:bodyPr>
          <a:lstStyle/>
          <a:p>
            <a:pPr algn="l">
              <a:lnSpc>
                <a:spcPct val="115000"/>
              </a:lnSpc>
              <a:spcBef>
                <a:spcPts val="0"/>
              </a:spcBef>
              <a:spcAft>
                <a:spcPts val="0"/>
              </a:spcAft>
            </a:pPr>
            <a:r>
              <a:rPr sz="4600" b="1" i="0">
                <a:solidFill>
                  <a:srgbClr val="DA251D"/>
                </a:solidFill>
                <a:latin typeface="Arial"/>
              </a:rPr>
              <a:t>51 – 77 %</a:t>
            </a:r>
          </a:p>
        </p:txBody>
      </p:sp>
      <p:sp>
        <p:nvSpPr>
          <p:cNvPr id="12" name="TextBox 11"/>
          <p:cNvSpPr txBox="1"/>
          <p:nvPr/>
        </p:nvSpPr>
        <p:spPr>
          <a:xfrm>
            <a:off x="786384" y="2286000"/>
            <a:ext cx="4846320" cy="1280160"/>
          </a:xfrm>
          <a:prstGeom prst="rect">
            <a:avLst/>
          </a:prstGeom>
          <a:noFill/>
        </p:spPr>
        <p:txBody>
          <a:bodyPr wrap="square" lIns="0" tIns="0" rIns="0" bIns="0">
            <a:spAutoFit/>
          </a:bodyPr>
          <a:lstStyle/>
          <a:p>
            <a:pPr algn="l">
              <a:lnSpc>
                <a:spcPct val="115000"/>
              </a:lnSpc>
              <a:spcBef>
                <a:spcPts val="0"/>
              </a:spcBef>
              <a:spcAft>
                <a:spcPts val="500"/>
              </a:spcAft>
            </a:pPr>
            <a:r>
              <a:rPr sz="1500" b="0" i="0">
                <a:solidFill>
                  <a:srgbClr val="1A1A1A"/>
                </a:solidFill>
                <a:latin typeface="Arial"/>
              </a:rPr>
              <a:t>CT sensitivity for open globe injury across three masked readers — one neuroradiologist and two ophthalmologists, 114 patients.</a:t>
            </a:r>
          </a:p>
          <a:p>
            <a:pPr algn="l">
              <a:lnSpc>
                <a:spcPct val="115000"/>
              </a:lnSpc>
              <a:spcBef>
                <a:spcPts val="0"/>
              </a:spcBef>
              <a:spcAft>
                <a:spcPts val="0"/>
              </a:spcAft>
            </a:pPr>
            <a:r>
              <a:rPr sz="1400" b="0" i="0">
                <a:solidFill>
                  <a:srgbClr val="6E6E6E"/>
                </a:solidFill>
                <a:latin typeface="Arial"/>
              </a:rPr>
              <a:t>Specificity was above 97% for every reader — so a POSITIVE CT is very useful. A negative one is not.</a:t>
            </a:r>
          </a:p>
        </p:txBody>
      </p:sp>
      <p:sp>
        <p:nvSpPr>
          <p:cNvPr id="14" name="Rounded Rectangle 13"/>
          <p:cNvSpPr/>
          <p:nvPr/>
        </p:nvSpPr>
        <p:spPr>
          <a:xfrm>
            <a:off x="6126480" y="1426464"/>
            <a:ext cx="5590001" cy="228600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382512" y="1554480"/>
            <a:ext cx="5059649" cy="274320"/>
          </a:xfrm>
          <a:prstGeom prst="rect">
            <a:avLst/>
          </a:prstGeom>
          <a:noFill/>
        </p:spPr>
        <p:txBody>
          <a:bodyPr wrap="square" lIns="0" tIns="0" rIns="0" bIns="0">
            <a:spAutoFit/>
          </a:bodyPr>
          <a:lstStyle/>
          <a:p>
            <a:pPr algn="l">
              <a:lnSpc>
                <a:spcPct val="115000"/>
              </a:lnSpc>
              <a:spcBef>
                <a:spcPts val="0"/>
              </a:spcBef>
              <a:spcAft>
                <a:spcPts val="0"/>
              </a:spcAft>
            </a:pPr>
            <a:r>
              <a:rPr sz="1300" b="1" i="0">
                <a:solidFill>
                  <a:srgbClr val="1A1A1A"/>
                </a:solidFill>
                <a:latin typeface="Arial"/>
              </a:rPr>
              <a:t>THE SPREAD ACROSS STUDIES</a:t>
            </a:r>
          </a:p>
        </p:txBody>
      </p:sp>
      <p:sp>
        <p:nvSpPr>
          <p:cNvPr id="16" name="TextBox 15"/>
          <p:cNvSpPr txBox="1"/>
          <p:nvPr/>
        </p:nvSpPr>
        <p:spPr>
          <a:xfrm>
            <a:off x="6382512" y="1883664"/>
            <a:ext cx="3063240" cy="365760"/>
          </a:xfrm>
          <a:prstGeom prst="rect">
            <a:avLst/>
          </a:prstGeom>
          <a:noFill/>
        </p:spPr>
        <p:txBody>
          <a:bodyPr wrap="square" lIns="0" tIns="0" rIns="0" bIns="0">
            <a:spAutoFit/>
          </a:bodyPr>
          <a:lstStyle/>
          <a:p>
            <a:pPr algn="l">
              <a:lnSpc>
                <a:spcPct val="110000"/>
              </a:lnSpc>
              <a:spcBef>
                <a:spcPts val="0"/>
              </a:spcBef>
              <a:spcAft>
                <a:spcPts val="0"/>
              </a:spcAft>
            </a:pPr>
            <a:r>
              <a:rPr sz="1150" b="0" i="0">
                <a:solidFill>
                  <a:srgbClr val="6E6E6E"/>
                </a:solidFill>
                <a:latin typeface="Arial"/>
              </a:rPr>
              <a:t>Crowell 2017, 114 pts, 3 masked readers</a:t>
            </a:r>
          </a:p>
        </p:txBody>
      </p:sp>
      <p:sp>
        <p:nvSpPr>
          <p:cNvPr id="17" name="TextBox 16"/>
          <p:cNvSpPr txBox="1"/>
          <p:nvPr/>
        </p:nvSpPr>
        <p:spPr>
          <a:xfrm>
            <a:off x="9528048" y="1883664"/>
            <a:ext cx="141732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51 – 77 %</a:t>
            </a:r>
          </a:p>
        </p:txBody>
      </p:sp>
      <p:sp>
        <p:nvSpPr>
          <p:cNvPr id="18" name="TextBox 17"/>
          <p:cNvSpPr txBox="1"/>
          <p:nvPr/>
        </p:nvSpPr>
        <p:spPr>
          <a:xfrm>
            <a:off x="11027664" y="1883664"/>
            <a:ext cx="77724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6E6E6E"/>
                </a:solidFill>
                <a:latin typeface="Arial"/>
              </a:rPr>
              <a:t>&gt; 97 %</a:t>
            </a:r>
          </a:p>
        </p:txBody>
      </p:sp>
      <p:sp>
        <p:nvSpPr>
          <p:cNvPr id="19" name="TextBox 18"/>
          <p:cNvSpPr txBox="1"/>
          <p:nvPr/>
        </p:nvSpPr>
        <p:spPr>
          <a:xfrm>
            <a:off x="6382512" y="2286000"/>
            <a:ext cx="3063240" cy="365760"/>
          </a:xfrm>
          <a:prstGeom prst="rect">
            <a:avLst/>
          </a:prstGeom>
          <a:noFill/>
        </p:spPr>
        <p:txBody>
          <a:bodyPr wrap="square" lIns="0" tIns="0" rIns="0" bIns="0">
            <a:spAutoFit/>
          </a:bodyPr>
          <a:lstStyle/>
          <a:p>
            <a:pPr algn="l">
              <a:lnSpc>
                <a:spcPct val="110000"/>
              </a:lnSpc>
              <a:spcBef>
                <a:spcPts val="0"/>
              </a:spcBef>
              <a:spcAft>
                <a:spcPts val="0"/>
              </a:spcAft>
            </a:pPr>
            <a:r>
              <a:rPr sz="1150" b="0" i="0">
                <a:solidFill>
                  <a:srgbClr val="6E6E6E"/>
                </a:solidFill>
                <a:latin typeface="Arial"/>
              </a:rPr>
              <a:t>Arey 2007, 48 eyes, 3 masked readers</a:t>
            </a:r>
          </a:p>
        </p:txBody>
      </p:sp>
      <p:sp>
        <p:nvSpPr>
          <p:cNvPr id="20" name="TextBox 19"/>
          <p:cNvSpPr txBox="1"/>
          <p:nvPr/>
        </p:nvSpPr>
        <p:spPr>
          <a:xfrm>
            <a:off x="9528048" y="2286000"/>
            <a:ext cx="141732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56 – 68 %</a:t>
            </a:r>
          </a:p>
        </p:txBody>
      </p:sp>
      <p:sp>
        <p:nvSpPr>
          <p:cNvPr id="21" name="TextBox 20"/>
          <p:cNvSpPr txBox="1"/>
          <p:nvPr/>
        </p:nvSpPr>
        <p:spPr>
          <a:xfrm>
            <a:off x="11027664" y="2286000"/>
            <a:ext cx="77724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6E6E6E"/>
                </a:solidFill>
                <a:latin typeface="Arial"/>
              </a:rPr>
              <a:t>79 – 100 %</a:t>
            </a:r>
          </a:p>
        </p:txBody>
      </p:sp>
      <p:sp>
        <p:nvSpPr>
          <p:cNvPr id="22" name="TextBox 21"/>
          <p:cNvSpPr txBox="1"/>
          <p:nvPr/>
        </p:nvSpPr>
        <p:spPr>
          <a:xfrm>
            <a:off x="6382512" y="2688336"/>
            <a:ext cx="3063240" cy="365760"/>
          </a:xfrm>
          <a:prstGeom prst="rect">
            <a:avLst/>
          </a:prstGeom>
          <a:noFill/>
        </p:spPr>
        <p:txBody>
          <a:bodyPr wrap="square" lIns="0" tIns="0" rIns="0" bIns="0">
            <a:spAutoFit/>
          </a:bodyPr>
          <a:lstStyle/>
          <a:p>
            <a:pPr algn="l">
              <a:lnSpc>
                <a:spcPct val="110000"/>
              </a:lnSpc>
              <a:spcBef>
                <a:spcPts val="0"/>
              </a:spcBef>
              <a:spcAft>
                <a:spcPts val="0"/>
              </a:spcAft>
            </a:pPr>
            <a:r>
              <a:rPr sz="1150" b="0" i="0">
                <a:solidFill>
                  <a:srgbClr val="6E6E6E"/>
                </a:solidFill>
                <a:latin typeface="Arial"/>
              </a:rPr>
              <a:t>Hoffstetter 2010, 59 pts, 16-slice MDCT</a:t>
            </a:r>
          </a:p>
        </p:txBody>
      </p:sp>
      <p:sp>
        <p:nvSpPr>
          <p:cNvPr id="23" name="TextBox 22"/>
          <p:cNvSpPr txBox="1"/>
          <p:nvPr/>
        </p:nvSpPr>
        <p:spPr>
          <a:xfrm>
            <a:off x="9528048" y="2688336"/>
            <a:ext cx="141732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70 %  (5 of 17 ruptures missed)</a:t>
            </a:r>
          </a:p>
        </p:txBody>
      </p:sp>
      <p:sp>
        <p:nvSpPr>
          <p:cNvPr id="24" name="TextBox 23"/>
          <p:cNvSpPr txBox="1"/>
          <p:nvPr/>
        </p:nvSpPr>
        <p:spPr>
          <a:xfrm>
            <a:off x="11027664" y="2688336"/>
            <a:ext cx="77724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6E6E6E"/>
                </a:solidFill>
                <a:latin typeface="Arial"/>
              </a:rPr>
              <a:t>98 %</a:t>
            </a:r>
          </a:p>
        </p:txBody>
      </p:sp>
      <p:sp>
        <p:nvSpPr>
          <p:cNvPr id="25" name="TextBox 24"/>
          <p:cNvSpPr txBox="1"/>
          <p:nvPr/>
        </p:nvSpPr>
        <p:spPr>
          <a:xfrm>
            <a:off x="6382512" y="3090672"/>
            <a:ext cx="3063240" cy="365760"/>
          </a:xfrm>
          <a:prstGeom prst="rect">
            <a:avLst/>
          </a:prstGeom>
          <a:noFill/>
        </p:spPr>
        <p:txBody>
          <a:bodyPr wrap="square" lIns="0" tIns="0" rIns="0" bIns="0">
            <a:spAutoFit/>
          </a:bodyPr>
          <a:lstStyle/>
          <a:p>
            <a:pPr algn="l">
              <a:lnSpc>
                <a:spcPct val="110000"/>
              </a:lnSpc>
              <a:spcBef>
                <a:spcPts val="0"/>
              </a:spcBef>
              <a:spcAft>
                <a:spcPts val="0"/>
              </a:spcAft>
            </a:pPr>
            <a:r>
              <a:rPr sz="1150" b="0" i="0">
                <a:solidFill>
                  <a:srgbClr val="6E6E6E"/>
                </a:solidFill>
                <a:latin typeface="Arial"/>
              </a:rPr>
              <a:t>Pooled meta-analysis 2025, 9 studies, 917 eyes</a:t>
            </a:r>
          </a:p>
        </p:txBody>
      </p:sp>
      <p:sp>
        <p:nvSpPr>
          <p:cNvPr id="26" name="TextBox 25"/>
          <p:cNvSpPr txBox="1"/>
          <p:nvPr/>
        </p:nvSpPr>
        <p:spPr>
          <a:xfrm>
            <a:off x="9528048" y="3090672"/>
            <a:ext cx="141732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77 %  (95% CI 72 – 81)</a:t>
            </a:r>
          </a:p>
        </p:txBody>
      </p:sp>
      <p:sp>
        <p:nvSpPr>
          <p:cNvPr id="27" name="TextBox 26"/>
          <p:cNvSpPr txBox="1"/>
          <p:nvPr/>
        </p:nvSpPr>
        <p:spPr>
          <a:xfrm>
            <a:off x="11027664" y="3090672"/>
            <a:ext cx="777240" cy="274320"/>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6E6E6E"/>
                </a:solidFill>
                <a:latin typeface="Arial"/>
              </a:rPr>
              <a:t>94 %</a:t>
            </a:r>
          </a:p>
        </p:txBody>
      </p:sp>
      <p:sp>
        <p:nvSpPr>
          <p:cNvPr id="28" name="TextBox 27"/>
          <p:cNvSpPr txBox="1"/>
          <p:nvPr/>
        </p:nvSpPr>
        <p:spPr>
          <a:xfrm>
            <a:off x="6382512" y="1828800"/>
            <a:ext cx="3063240" cy="182880"/>
          </a:xfrm>
          <a:prstGeom prst="rect">
            <a:avLst/>
          </a:prstGeom>
          <a:noFill/>
        </p:spPr>
        <p:txBody>
          <a:bodyPr wrap="square" lIns="0" tIns="0" rIns="0" bIns="0">
            <a:spAutoFit/>
          </a:bodyPr>
          <a:lstStyle/>
          <a:p>
            <a:endParaRPr/>
          </a:p>
        </p:txBody>
      </p:sp>
      <p:sp>
        <p:nvSpPr>
          <p:cNvPr id="29" name="Rounded Rectangle 28"/>
          <p:cNvSpPr/>
          <p:nvPr/>
        </p:nvSpPr>
        <p:spPr>
          <a:xfrm>
            <a:off x="475488" y="3858768"/>
            <a:ext cx="11240993" cy="2162875"/>
          </a:xfrm>
          <a:prstGeom prst="roundRect">
            <a:avLst>
              <a:gd name="adj" fmla="val 6000"/>
            </a:avLst>
          </a:prstGeom>
          <a:solidFill>
            <a:srgbClr val="FDECEA"/>
          </a:solidFill>
          <a:ln w="2222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786384" y="3986783"/>
            <a:ext cx="10619201" cy="356910"/>
          </a:xfrm>
          <a:prstGeom prst="rect">
            <a:avLst/>
          </a:prstGeom>
          <a:noFill/>
        </p:spPr>
        <p:txBody>
          <a:bodyPr wrap="square" lIns="0" tIns="0" rIns="0" bIns="0">
            <a:spAutoFit/>
          </a:bodyPr>
          <a:lstStyle/>
          <a:p>
            <a:pPr algn="l">
              <a:lnSpc>
                <a:spcPct val="116000"/>
              </a:lnSpc>
              <a:spcBef>
                <a:spcPts val="0"/>
              </a:spcBef>
              <a:spcAft>
                <a:spcPts val="0"/>
              </a:spcAft>
            </a:pPr>
            <a:r>
              <a:rPr sz="1700" b="1" i="0">
                <a:solidFill>
                  <a:srgbClr val="DA251D"/>
                </a:solidFill>
                <a:latin typeface="Arial"/>
              </a:rPr>
              <a:t>What this means on the floor</a:t>
            </a:r>
          </a:p>
        </p:txBody>
      </p:sp>
      <p:sp>
        <p:nvSpPr>
          <p:cNvPr id="31" name="TextBox 30"/>
          <p:cNvSpPr txBox="1"/>
          <p:nvPr/>
        </p:nvSpPr>
        <p:spPr>
          <a:xfrm>
            <a:off x="786384" y="4316262"/>
            <a:ext cx="10619201" cy="231602"/>
          </a:xfrm>
          <a:prstGeom prst="rect">
            <a:avLst/>
          </a:prstGeom>
          <a:noFill/>
        </p:spPr>
        <p:txBody>
          <a:bodyPr wrap="square" lIns="0" tIns="0" rIns="0" bIns="0">
            <a:spAutoFit/>
          </a:bodyPr>
          <a:lstStyle/>
          <a:p>
            <a:pPr algn="l">
              <a:lnSpc>
                <a:spcPct val="116000"/>
              </a:lnSpc>
              <a:spcBef>
                <a:spcPts val="0"/>
              </a:spcBef>
              <a:spcAft>
                <a:spcPts val="0"/>
              </a:spcAft>
            </a:pPr>
            <a:r>
              <a:rPr sz="1420" b="0" i="0" dirty="0">
                <a:solidFill>
                  <a:srgbClr val="1A1A1A"/>
                </a:solidFill>
                <a:latin typeface="Arial"/>
              </a:rPr>
              <a:t>•   Between one in four and one in two occult ruptures are missed on CT. </a:t>
            </a:r>
          </a:p>
        </p:txBody>
      </p:sp>
      <p:sp>
        <p:nvSpPr>
          <p:cNvPr id="32" name="TextBox 31"/>
          <p:cNvSpPr txBox="1"/>
          <p:nvPr/>
        </p:nvSpPr>
        <p:spPr>
          <a:xfrm>
            <a:off x="786384" y="4823762"/>
            <a:ext cx="10619201" cy="485069"/>
          </a:xfrm>
          <a:prstGeom prst="rect">
            <a:avLst/>
          </a:prstGeom>
          <a:noFill/>
        </p:spPr>
        <p:txBody>
          <a:bodyPr wrap="square" lIns="0" tIns="0" rIns="0" bIns="0">
            <a:spAutoFit/>
          </a:bodyPr>
          <a:lstStyle/>
          <a:p>
            <a:pPr algn="l">
              <a:lnSpc>
                <a:spcPct val="116000"/>
              </a:lnSpc>
              <a:spcBef>
                <a:spcPts val="0"/>
              </a:spcBef>
              <a:spcAft>
                <a:spcPts val="0"/>
              </a:spcAft>
            </a:pPr>
            <a:r>
              <a:rPr sz="1420" b="0" i="0" dirty="0">
                <a:solidFill>
                  <a:srgbClr val="1A1A1A"/>
                </a:solidFill>
                <a:latin typeface="Arial"/>
              </a:rPr>
              <a:t>•   The CT findings that an open globe are a change in globe contour and vitreous </a:t>
            </a:r>
            <a:r>
              <a:rPr sz="1420" b="0" i="0" dirty="0" err="1">
                <a:solidFill>
                  <a:srgbClr val="1A1A1A"/>
                </a:solidFill>
                <a:latin typeface="Arial"/>
              </a:rPr>
              <a:t>haemorrhage</a:t>
            </a:r>
            <a:r>
              <a:rPr sz="1420" b="0" i="0" dirty="0">
                <a:solidFill>
                  <a:srgbClr val="1A1A1A"/>
                </a:solidFill>
                <a:latin typeface="Arial"/>
              </a:rPr>
              <a:t> — and neither will necessarily be commented on in the report.</a:t>
            </a:r>
          </a:p>
        </p:txBody>
      </p:sp>
      <p:sp>
        <p:nvSpPr>
          <p:cNvPr id="33" name="TextBox 32"/>
          <p:cNvSpPr txBox="1"/>
          <p:nvPr/>
        </p:nvSpPr>
        <p:spPr>
          <a:xfrm>
            <a:off x="786384" y="5331262"/>
            <a:ext cx="10619201" cy="313186"/>
          </a:xfrm>
          <a:prstGeom prst="rect">
            <a:avLst/>
          </a:prstGeom>
          <a:noFill/>
        </p:spPr>
        <p:txBody>
          <a:bodyPr wrap="square" lIns="0" tIns="0" rIns="0" bIns="0">
            <a:spAutoFit/>
          </a:bodyPr>
          <a:lstStyle/>
          <a:p>
            <a:pPr algn="l">
              <a:lnSpc>
                <a:spcPct val="116000"/>
              </a:lnSpc>
              <a:spcBef>
                <a:spcPts val="0"/>
              </a:spcBef>
              <a:spcAft>
                <a:spcPts val="0"/>
              </a:spcAft>
            </a:pPr>
            <a:r>
              <a:rPr sz="1420" b="0" i="0">
                <a:solidFill>
                  <a:srgbClr val="1A1A1A"/>
                </a:solidFill>
                <a:latin typeface="Arial"/>
              </a:rPr>
              <a:t>•   Order the CT for what it IS good at: intraocular and intraorbital foreign body, and the orbital bones. Fine cuts, 1–2 mm.</a:t>
            </a:r>
          </a:p>
        </p:txBody>
      </p:sp>
      <p:sp>
        <p:nvSpPr>
          <p:cNvPr id="34" name="TextBox 33"/>
          <p:cNvSpPr txBox="1"/>
          <p:nvPr/>
        </p:nvSpPr>
        <p:spPr>
          <a:xfrm>
            <a:off x="786384" y="5617016"/>
            <a:ext cx="10619201" cy="313186"/>
          </a:xfrm>
          <a:prstGeom prst="rect">
            <a:avLst/>
          </a:prstGeom>
          <a:noFill/>
        </p:spPr>
        <p:txBody>
          <a:bodyPr wrap="square" lIns="0" tIns="0" rIns="0" bIns="0">
            <a:spAutoFit/>
          </a:bodyPr>
          <a:lstStyle/>
          <a:p>
            <a:pPr algn="l">
              <a:lnSpc>
                <a:spcPct val="116000"/>
              </a:lnSpc>
              <a:spcBef>
                <a:spcPts val="0"/>
              </a:spcBef>
              <a:spcAft>
                <a:spcPts val="0"/>
              </a:spcAft>
            </a:pPr>
            <a:r>
              <a:rPr sz="1420" b="0" i="0" dirty="0">
                <a:solidFill>
                  <a:srgbClr val="1A1A1A"/>
                </a:solidFill>
                <a:latin typeface="Arial"/>
              </a:rPr>
              <a:t>•   MRI is better for suspected wooden foreign bodies — but never if a metallic foreign body is possible.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Ocular Trauma Score — what to tell the patient and the family</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Derived from over 2 500 eye injuries in the US and Hungarian Eye Injury Registries. Tested against real outcomes in a South African cohort.</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17</a:t>
            </a:r>
          </a:p>
        </p:txBody>
      </p:sp>
      <p:sp>
        <p:nvSpPr>
          <p:cNvPr id="10" name="Rounded Rectangle 9"/>
          <p:cNvSpPr/>
          <p:nvPr/>
        </p:nvSpPr>
        <p:spPr>
          <a:xfrm>
            <a:off x="475488" y="1389888"/>
            <a:ext cx="4617720" cy="407822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68096" y="1554480"/>
            <a:ext cx="4069080"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1A1A1A"/>
                </a:solidFill>
                <a:latin typeface="Arial"/>
              </a:rPr>
              <a:t>STEP 1  ·  START FROM PRESENTING ACUITY</a:t>
            </a:r>
          </a:p>
        </p:txBody>
      </p:sp>
      <p:sp>
        <p:nvSpPr>
          <p:cNvPr id="12" name="TextBox 11"/>
          <p:cNvSpPr txBox="1"/>
          <p:nvPr/>
        </p:nvSpPr>
        <p:spPr>
          <a:xfrm>
            <a:off x="768096" y="1883664"/>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No perception of light</a:t>
            </a:r>
          </a:p>
        </p:txBody>
      </p:sp>
      <p:sp>
        <p:nvSpPr>
          <p:cNvPr id="13" name="TextBox 12"/>
          <p:cNvSpPr txBox="1"/>
          <p:nvPr/>
        </p:nvSpPr>
        <p:spPr>
          <a:xfrm>
            <a:off x="4160520" y="1883664"/>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1A1A1A"/>
                </a:solidFill>
                <a:latin typeface="Arial"/>
              </a:rPr>
              <a:t>60</a:t>
            </a:r>
          </a:p>
        </p:txBody>
      </p:sp>
      <p:sp>
        <p:nvSpPr>
          <p:cNvPr id="14" name="TextBox 13"/>
          <p:cNvSpPr txBox="1"/>
          <p:nvPr/>
        </p:nvSpPr>
        <p:spPr>
          <a:xfrm>
            <a:off x="768096" y="2157984"/>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PL or hand movements</a:t>
            </a:r>
          </a:p>
        </p:txBody>
      </p:sp>
      <p:sp>
        <p:nvSpPr>
          <p:cNvPr id="15" name="TextBox 14"/>
          <p:cNvSpPr txBox="1"/>
          <p:nvPr/>
        </p:nvSpPr>
        <p:spPr>
          <a:xfrm>
            <a:off x="4160520" y="2157984"/>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1A1A1A"/>
                </a:solidFill>
                <a:latin typeface="Arial"/>
              </a:rPr>
              <a:t>70</a:t>
            </a:r>
          </a:p>
        </p:txBody>
      </p:sp>
      <p:sp>
        <p:nvSpPr>
          <p:cNvPr id="16" name="TextBox 15"/>
          <p:cNvSpPr txBox="1"/>
          <p:nvPr/>
        </p:nvSpPr>
        <p:spPr>
          <a:xfrm>
            <a:off x="768096" y="243230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1/200 to 19/200</a:t>
            </a:r>
          </a:p>
        </p:txBody>
      </p:sp>
      <p:sp>
        <p:nvSpPr>
          <p:cNvPr id="17" name="TextBox 16"/>
          <p:cNvSpPr txBox="1"/>
          <p:nvPr/>
        </p:nvSpPr>
        <p:spPr>
          <a:xfrm>
            <a:off x="4160520" y="243230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1A1A1A"/>
                </a:solidFill>
                <a:latin typeface="Arial"/>
              </a:rPr>
              <a:t>80</a:t>
            </a:r>
          </a:p>
        </p:txBody>
      </p:sp>
      <p:sp>
        <p:nvSpPr>
          <p:cNvPr id="18" name="TextBox 17"/>
          <p:cNvSpPr txBox="1"/>
          <p:nvPr/>
        </p:nvSpPr>
        <p:spPr>
          <a:xfrm>
            <a:off x="768096" y="270662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20/200 to 20/50</a:t>
            </a:r>
          </a:p>
        </p:txBody>
      </p:sp>
      <p:sp>
        <p:nvSpPr>
          <p:cNvPr id="19" name="TextBox 18"/>
          <p:cNvSpPr txBox="1"/>
          <p:nvPr/>
        </p:nvSpPr>
        <p:spPr>
          <a:xfrm>
            <a:off x="4160520" y="270662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1A1A1A"/>
                </a:solidFill>
                <a:latin typeface="Arial"/>
              </a:rPr>
              <a:t>90</a:t>
            </a:r>
          </a:p>
        </p:txBody>
      </p:sp>
      <p:sp>
        <p:nvSpPr>
          <p:cNvPr id="20" name="TextBox 19"/>
          <p:cNvSpPr txBox="1"/>
          <p:nvPr/>
        </p:nvSpPr>
        <p:spPr>
          <a:xfrm>
            <a:off x="768096" y="298094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20/40 or better</a:t>
            </a:r>
          </a:p>
        </p:txBody>
      </p:sp>
      <p:sp>
        <p:nvSpPr>
          <p:cNvPr id="21" name="TextBox 20"/>
          <p:cNvSpPr txBox="1"/>
          <p:nvPr/>
        </p:nvSpPr>
        <p:spPr>
          <a:xfrm>
            <a:off x="4160520" y="298094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1A1A1A"/>
                </a:solidFill>
                <a:latin typeface="Arial"/>
              </a:rPr>
              <a:t>100</a:t>
            </a:r>
          </a:p>
        </p:txBody>
      </p:sp>
      <p:sp>
        <p:nvSpPr>
          <p:cNvPr id="22" name="TextBox 21"/>
          <p:cNvSpPr txBox="1"/>
          <p:nvPr/>
        </p:nvSpPr>
        <p:spPr>
          <a:xfrm>
            <a:off x="768096" y="3383279"/>
            <a:ext cx="4069080"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DA251D"/>
                </a:solidFill>
                <a:latin typeface="Arial"/>
              </a:rPr>
              <a:t>STEP 2  ·  THEN SUBTRACT</a:t>
            </a:r>
          </a:p>
        </p:txBody>
      </p:sp>
      <p:sp>
        <p:nvSpPr>
          <p:cNvPr id="23" name="TextBox 22"/>
          <p:cNvSpPr txBox="1"/>
          <p:nvPr/>
        </p:nvSpPr>
        <p:spPr>
          <a:xfrm>
            <a:off x="768096" y="371246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Globe rupture</a:t>
            </a:r>
          </a:p>
        </p:txBody>
      </p:sp>
      <p:sp>
        <p:nvSpPr>
          <p:cNvPr id="24" name="TextBox 23"/>
          <p:cNvSpPr txBox="1"/>
          <p:nvPr/>
        </p:nvSpPr>
        <p:spPr>
          <a:xfrm>
            <a:off x="4160520" y="371246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DA251D"/>
                </a:solidFill>
                <a:latin typeface="Arial"/>
              </a:rPr>
              <a:t>−23</a:t>
            </a:r>
          </a:p>
        </p:txBody>
      </p:sp>
      <p:sp>
        <p:nvSpPr>
          <p:cNvPr id="25" name="TextBox 24"/>
          <p:cNvSpPr txBox="1"/>
          <p:nvPr/>
        </p:nvSpPr>
        <p:spPr>
          <a:xfrm>
            <a:off x="768096" y="398678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Endophthalmitis</a:t>
            </a:r>
          </a:p>
        </p:txBody>
      </p:sp>
      <p:sp>
        <p:nvSpPr>
          <p:cNvPr id="26" name="TextBox 25"/>
          <p:cNvSpPr txBox="1"/>
          <p:nvPr/>
        </p:nvSpPr>
        <p:spPr>
          <a:xfrm>
            <a:off x="4160520" y="398678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DA251D"/>
                </a:solidFill>
                <a:latin typeface="Arial"/>
              </a:rPr>
              <a:t>−17</a:t>
            </a:r>
          </a:p>
        </p:txBody>
      </p:sp>
      <p:sp>
        <p:nvSpPr>
          <p:cNvPr id="27" name="TextBox 26"/>
          <p:cNvSpPr txBox="1"/>
          <p:nvPr/>
        </p:nvSpPr>
        <p:spPr>
          <a:xfrm>
            <a:off x="768096" y="426110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Perforating injury</a:t>
            </a:r>
          </a:p>
        </p:txBody>
      </p:sp>
      <p:sp>
        <p:nvSpPr>
          <p:cNvPr id="28" name="TextBox 27"/>
          <p:cNvSpPr txBox="1"/>
          <p:nvPr/>
        </p:nvSpPr>
        <p:spPr>
          <a:xfrm>
            <a:off x="4160520" y="426110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DA251D"/>
                </a:solidFill>
                <a:latin typeface="Arial"/>
              </a:rPr>
              <a:t>−14</a:t>
            </a:r>
          </a:p>
        </p:txBody>
      </p:sp>
      <p:sp>
        <p:nvSpPr>
          <p:cNvPr id="29" name="TextBox 28"/>
          <p:cNvSpPr txBox="1"/>
          <p:nvPr/>
        </p:nvSpPr>
        <p:spPr>
          <a:xfrm>
            <a:off x="768096" y="453542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Retinal detachment</a:t>
            </a:r>
          </a:p>
        </p:txBody>
      </p:sp>
      <p:sp>
        <p:nvSpPr>
          <p:cNvPr id="30" name="TextBox 29"/>
          <p:cNvSpPr txBox="1"/>
          <p:nvPr/>
        </p:nvSpPr>
        <p:spPr>
          <a:xfrm>
            <a:off x="4160520" y="453542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DA251D"/>
                </a:solidFill>
                <a:latin typeface="Arial"/>
              </a:rPr>
              <a:t>−11</a:t>
            </a:r>
          </a:p>
        </p:txBody>
      </p:sp>
      <p:sp>
        <p:nvSpPr>
          <p:cNvPr id="31" name="TextBox 30"/>
          <p:cNvSpPr txBox="1"/>
          <p:nvPr/>
        </p:nvSpPr>
        <p:spPr>
          <a:xfrm>
            <a:off x="768096" y="4809743"/>
            <a:ext cx="3200400" cy="256032"/>
          </a:xfrm>
          <a:prstGeom prst="rect">
            <a:avLst/>
          </a:prstGeom>
          <a:noFill/>
        </p:spPr>
        <p:txBody>
          <a:bodyPr wrap="square" lIns="0" tIns="0" rIns="0" bIns="0">
            <a:spAutoFit/>
          </a:bodyPr>
          <a:lstStyle/>
          <a:p>
            <a:pPr algn="l">
              <a:lnSpc>
                <a:spcPct val="115000"/>
              </a:lnSpc>
              <a:spcBef>
                <a:spcPts val="0"/>
              </a:spcBef>
              <a:spcAft>
                <a:spcPts val="0"/>
              </a:spcAft>
            </a:pPr>
            <a:r>
              <a:rPr sz="1250" b="0" i="0">
                <a:solidFill>
                  <a:srgbClr val="1A1A1A"/>
                </a:solidFill>
                <a:latin typeface="Arial"/>
              </a:rPr>
              <a:t>Relative afferent pupillary defect</a:t>
            </a:r>
          </a:p>
        </p:txBody>
      </p:sp>
      <p:sp>
        <p:nvSpPr>
          <p:cNvPr id="32" name="TextBox 31"/>
          <p:cNvSpPr txBox="1"/>
          <p:nvPr/>
        </p:nvSpPr>
        <p:spPr>
          <a:xfrm>
            <a:off x="4160520" y="4809743"/>
            <a:ext cx="685800" cy="256032"/>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DA251D"/>
                </a:solidFill>
                <a:latin typeface="Arial"/>
              </a:rPr>
              <a:t>−10</a:t>
            </a:r>
          </a:p>
        </p:txBody>
      </p:sp>
      <p:sp>
        <p:nvSpPr>
          <p:cNvPr id="33" name="Rounded Rectangle 32"/>
          <p:cNvSpPr/>
          <p:nvPr/>
        </p:nvSpPr>
        <p:spPr>
          <a:xfrm>
            <a:off x="5321808" y="1389888"/>
            <a:ext cx="6394673" cy="4078224"/>
          </a:xfrm>
          <a:prstGeom prst="roundRect">
            <a:avLst>
              <a:gd name="adj" fmla="val 6000"/>
            </a:avLst>
          </a:prstGeom>
          <a:solidFill>
            <a:srgbClr val="FFFFFF"/>
          </a:solidFill>
          <a:ln w="15875">
            <a:solidFill>
              <a:srgbClr val="D8D8D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5577840" y="1554480"/>
            <a:ext cx="6035040"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1A1A1A"/>
                </a:solidFill>
                <a:latin typeface="Arial"/>
              </a:rPr>
              <a:t>PROBABILITY OF FINAL VISION AT 6 MONTHS</a:t>
            </a:r>
          </a:p>
        </p:txBody>
      </p:sp>
      <p:sp>
        <p:nvSpPr>
          <p:cNvPr id="35" name="TextBox 34"/>
          <p:cNvSpPr txBox="1"/>
          <p:nvPr/>
        </p:nvSpPr>
        <p:spPr>
          <a:xfrm>
            <a:off x="557784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SCORE</a:t>
            </a:r>
          </a:p>
        </p:txBody>
      </p:sp>
      <p:sp>
        <p:nvSpPr>
          <p:cNvPr id="36" name="TextBox 35"/>
          <p:cNvSpPr txBox="1"/>
          <p:nvPr/>
        </p:nvSpPr>
        <p:spPr>
          <a:xfrm>
            <a:off x="644652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OTS</a:t>
            </a:r>
          </a:p>
        </p:txBody>
      </p:sp>
      <p:sp>
        <p:nvSpPr>
          <p:cNvPr id="37" name="TextBox 36"/>
          <p:cNvSpPr txBox="1"/>
          <p:nvPr/>
        </p:nvSpPr>
        <p:spPr>
          <a:xfrm>
            <a:off x="717804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NPL</a:t>
            </a:r>
          </a:p>
        </p:txBody>
      </p:sp>
      <p:sp>
        <p:nvSpPr>
          <p:cNvPr id="38" name="TextBox 37"/>
          <p:cNvSpPr txBox="1"/>
          <p:nvPr/>
        </p:nvSpPr>
        <p:spPr>
          <a:xfrm>
            <a:off x="786384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PL/HM</a:t>
            </a:r>
          </a:p>
        </p:txBody>
      </p:sp>
      <p:sp>
        <p:nvSpPr>
          <p:cNvPr id="39" name="TextBox 38"/>
          <p:cNvSpPr txBox="1"/>
          <p:nvPr/>
        </p:nvSpPr>
        <p:spPr>
          <a:xfrm>
            <a:off x="868680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1/200–19/200</a:t>
            </a:r>
          </a:p>
        </p:txBody>
      </p:sp>
      <p:sp>
        <p:nvSpPr>
          <p:cNvPr id="40" name="TextBox 39"/>
          <p:cNvSpPr txBox="1"/>
          <p:nvPr/>
        </p:nvSpPr>
        <p:spPr>
          <a:xfrm>
            <a:off x="992124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20/200–20/50</a:t>
            </a:r>
          </a:p>
        </p:txBody>
      </p:sp>
      <p:sp>
        <p:nvSpPr>
          <p:cNvPr id="41" name="TextBox 40"/>
          <p:cNvSpPr txBox="1"/>
          <p:nvPr/>
        </p:nvSpPr>
        <p:spPr>
          <a:xfrm>
            <a:off x="11109960" y="1883664"/>
            <a:ext cx="1234440" cy="237744"/>
          </a:xfrm>
          <a:prstGeom prst="rect">
            <a:avLst/>
          </a:prstGeom>
          <a:noFill/>
        </p:spPr>
        <p:txBody>
          <a:bodyPr wrap="square" lIns="0" tIns="0" rIns="0" bIns="0">
            <a:spAutoFit/>
          </a:bodyPr>
          <a:lstStyle/>
          <a:p>
            <a:pPr algn="l">
              <a:lnSpc>
                <a:spcPct val="115000"/>
              </a:lnSpc>
              <a:spcBef>
                <a:spcPts val="0"/>
              </a:spcBef>
              <a:spcAft>
                <a:spcPts val="0"/>
              </a:spcAft>
            </a:pPr>
            <a:r>
              <a:rPr sz="1000" b="1" i="0">
                <a:solidFill>
                  <a:srgbClr val="6E6E6E"/>
                </a:solidFill>
                <a:latin typeface="Arial"/>
              </a:rPr>
              <a:t>≥20/40</a:t>
            </a:r>
          </a:p>
        </p:txBody>
      </p:sp>
      <p:sp>
        <p:nvSpPr>
          <p:cNvPr id="42" name="Rectangle 41"/>
          <p:cNvSpPr/>
          <p:nvPr/>
        </p:nvSpPr>
        <p:spPr>
          <a:xfrm>
            <a:off x="5541264" y="2176272"/>
            <a:ext cx="5955761" cy="310896"/>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TextBox 42"/>
          <p:cNvSpPr txBox="1"/>
          <p:nvPr/>
        </p:nvSpPr>
        <p:spPr>
          <a:xfrm>
            <a:off x="557784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1A1A1A"/>
                </a:solidFill>
                <a:latin typeface="Arial"/>
              </a:rPr>
              <a:t>0–44</a:t>
            </a:r>
          </a:p>
        </p:txBody>
      </p:sp>
      <p:sp>
        <p:nvSpPr>
          <p:cNvPr id="44" name="TextBox 43"/>
          <p:cNvSpPr txBox="1"/>
          <p:nvPr/>
        </p:nvSpPr>
        <p:spPr>
          <a:xfrm>
            <a:off x="644652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1</a:t>
            </a:r>
          </a:p>
        </p:txBody>
      </p:sp>
      <p:sp>
        <p:nvSpPr>
          <p:cNvPr id="45" name="TextBox 44"/>
          <p:cNvSpPr txBox="1"/>
          <p:nvPr/>
        </p:nvSpPr>
        <p:spPr>
          <a:xfrm>
            <a:off x="717804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73%</a:t>
            </a:r>
          </a:p>
        </p:txBody>
      </p:sp>
      <p:sp>
        <p:nvSpPr>
          <p:cNvPr id="46" name="TextBox 45"/>
          <p:cNvSpPr txBox="1"/>
          <p:nvPr/>
        </p:nvSpPr>
        <p:spPr>
          <a:xfrm>
            <a:off x="786384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17%</a:t>
            </a:r>
          </a:p>
        </p:txBody>
      </p:sp>
      <p:sp>
        <p:nvSpPr>
          <p:cNvPr id="47" name="TextBox 46"/>
          <p:cNvSpPr txBox="1"/>
          <p:nvPr/>
        </p:nvSpPr>
        <p:spPr>
          <a:xfrm>
            <a:off x="868680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7%</a:t>
            </a:r>
          </a:p>
        </p:txBody>
      </p:sp>
      <p:sp>
        <p:nvSpPr>
          <p:cNvPr id="48" name="TextBox 47"/>
          <p:cNvSpPr txBox="1"/>
          <p:nvPr/>
        </p:nvSpPr>
        <p:spPr>
          <a:xfrm>
            <a:off x="992124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a:t>
            </a:r>
          </a:p>
        </p:txBody>
      </p:sp>
      <p:sp>
        <p:nvSpPr>
          <p:cNvPr id="49" name="TextBox 48"/>
          <p:cNvSpPr txBox="1"/>
          <p:nvPr/>
        </p:nvSpPr>
        <p:spPr>
          <a:xfrm>
            <a:off x="11109960" y="221284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a:t>
            </a:r>
          </a:p>
        </p:txBody>
      </p:sp>
      <p:sp>
        <p:nvSpPr>
          <p:cNvPr id="50" name="Rectangle 49"/>
          <p:cNvSpPr/>
          <p:nvPr/>
        </p:nvSpPr>
        <p:spPr>
          <a:xfrm>
            <a:off x="5541264" y="2542032"/>
            <a:ext cx="5955761" cy="3108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 name="TextBox 50"/>
          <p:cNvSpPr txBox="1"/>
          <p:nvPr/>
        </p:nvSpPr>
        <p:spPr>
          <a:xfrm>
            <a:off x="557784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1A1A1A"/>
                </a:solidFill>
                <a:latin typeface="Arial"/>
              </a:rPr>
              <a:t>45–65</a:t>
            </a:r>
          </a:p>
        </p:txBody>
      </p:sp>
      <p:sp>
        <p:nvSpPr>
          <p:cNvPr id="52" name="TextBox 51"/>
          <p:cNvSpPr txBox="1"/>
          <p:nvPr/>
        </p:nvSpPr>
        <p:spPr>
          <a:xfrm>
            <a:off x="644652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2</a:t>
            </a:r>
          </a:p>
        </p:txBody>
      </p:sp>
      <p:sp>
        <p:nvSpPr>
          <p:cNvPr id="53" name="TextBox 52"/>
          <p:cNvSpPr txBox="1"/>
          <p:nvPr/>
        </p:nvSpPr>
        <p:spPr>
          <a:xfrm>
            <a:off x="717804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28%</a:t>
            </a:r>
          </a:p>
        </p:txBody>
      </p:sp>
      <p:sp>
        <p:nvSpPr>
          <p:cNvPr id="54" name="TextBox 53"/>
          <p:cNvSpPr txBox="1"/>
          <p:nvPr/>
        </p:nvSpPr>
        <p:spPr>
          <a:xfrm>
            <a:off x="786384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26%</a:t>
            </a:r>
          </a:p>
        </p:txBody>
      </p:sp>
      <p:sp>
        <p:nvSpPr>
          <p:cNvPr id="55" name="TextBox 54"/>
          <p:cNvSpPr txBox="1"/>
          <p:nvPr/>
        </p:nvSpPr>
        <p:spPr>
          <a:xfrm>
            <a:off x="868680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18%</a:t>
            </a:r>
          </a:p>
        </p:txBody>
      </p:sp>
      <p:sp>
        <p:nvSpPr>
          <p:cNvPr id="56" name="TextBox 55"/>
          <p:cNvSpPr txBox="1"/>
          <p:nvPr/>
        </p:nvSpPr>
        <p:spPr>
          <a:xfrm>
            <a:off x="992124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13%</a:t>
            </a:r>
          </a:p>
        </p:txBody>
      </p:sp>
      <p:sp>
        <p:nvSpPr>
          <p:cNvPr id="57" name="TextBox 56"/>
          <p:cNvSpPr txBox="1"/>
          <p:nvPr/>
        </p:nvSpPr>
        <p:spPr>
          <a:xfrm>
            <a:off x="11109960" y="257860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15%</a:t>
            </a:r>
          </a:p>
        </p:txBody>
      </p:sp>
      <p:sp>
        <p:nvSpPr>
          <p:cNvPr id="58" name="Rectangle 57"/>
          <p:cNvSpPr/>
          <p:nvPr/>
        </p:nvSpPr>
        <p:spPr>
          <a:xfrm>
            <a:off x="5541264" y="2907791"/>
            <a:ext cx="5955761" cy="310896"/>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 name="TextBox 58"/>
          <p:cNvSpPr txBox="1"/>
          <p:nvPr/>
        </p:nvSpPr>
        <p:spPr>
          <a:xfrm>
            <a:off x="557784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1A1A1A"/>
                </a:solidFill>
                <a:latin typeface="Arial"/>
              </a:rPr>
              <a:t>66–80</a:t>
            </a:r>
          </a:p>
        </p:txBody>
      </p:sp>
      <p:sp>
        <p:nvSpPr>
          <p:cNvPr id="60" name="TextBox 59"/>
          <p:cNvSpPr txBox="1"/>
          <p:nvPr/>
        </p:nvSpPr>
        <p:spPr>
          <a:xfrm>
            <a:off x="644652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3</a:t>
            </a:r>
          </a:p>
        </p:txBody>
      </p:sp>
      <p:sp>
        <p:nvSpPr>
          <p:cNvPr id="61" name="TextBox 60"/>
          <p:cNvSpPr txBox="1"/>
          <p:nvPr/>
        </p:nvSpPr>
        <p:spPr>
          <a:xfrm>
            <a:off x="717804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a:t>
            </a:r>
          </a:p>
        </p:txBody>
      </p:sp>
      <p:sp>
        <p:nvSpPr>
          <p:cNvPr id="62" name="TextBox 61"/>
          <p:cNvSpPr txBox="1"/>
          <p:nvPr/>
        </p:nvSpPr>
        <p:spPr>
          <a:xfrm>
            <a:off x="786384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11%</a:t>
            </a:r>
          </a:p>
        </p:txBody>
      </p:sp>
      <p:sp>
        <p:nvSpPr>
          <p:cNvPr id="63" name="TextBox 62"/>
          <p:cNvSpPr txBox="1"/>
          <p:nvPr/>
        </p:nvSpPr>
        <p:spPr>
          <a:xfrm>
            <a:off x="868680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15%</a:t>
            </a:r>
          </a:p>
        </p:txBody>
      </p:sp>
      <p:sp>
        <p:nvSpPr>
          <p:cNvPr id="64" name="TextBox 63"/>
          <p:cNvSpPr txBox="1"/>
          <p:nvPr/>
        </p:nvSpPr>
        <p:spPr>
          <a:xfrm>
            <a:off x="992124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28%</a:t>
            </a:r>
          </a:p>
        </p:txBody>
      </p:sp>
      <p:sp>
        <p:nvSpPr>
          <p:cNvPr id="65" name="TextBox 64"/>
          <p:cNvSpPr txBox="1"/>
          <p:nvPr/>
        </p:nvSpPr>
        <p:spPr>
          <a:xfrm>
            <a:off x="11109960" y="2944368"/>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44%</a:t>
            </a:r>
          </a:p>
        </p:txBody>
      </p:sp>
      <p:sp>
        <p:nvSpPr>
          <p:cNvPr id="66" name="Rectangle 65"/>
          <p:cNvSpPr/>
          <p:nvPr/>
        </p:nvSpPr>
        <p:spPr>
          <a:xfrm>
            <a:off x="5541264" y="3273551"/>
            <a:ext cx="5955761" cy="3108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7" name="TextBox 66"/>
          <p:cNvSpPr txBox="1"/>
          <p:nvPr/>
        </p:nvSpPr>
        <p:spPr>
          <a:xfrm>
            <a:off x="557784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1A1A1A"/>
                </a:solidFill>
                <a:latin typeface="Arial"/>
              </a:rPr>
              <a:t>81–91</a:t>
            </a:r>
          </a:p>
        </p:txBody>
      </p:sp>
      <p:sp>
        <p:nvSpPr>
          <p:cNvPr id="68" name="TextBox 67"/>
          <p:cNvSpPr txBox="1"/>
          <p:nvPr/>
        </p:nvSpPr>
        <p:spPr>
          <a:xfrm>
            <a:off x="644652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4</a:t>
            </a:r>
          </a:p>
        </p:txBody>
      </p:sp>
      <p:sp>
        <p:nvSpPr>
          <p:cNvPr id="69" name="TextBox 68"/>
          <p:cNvSpPr txBox="1"/>
          <p:nvPr/>
        </p:nvSpPr>
        <p:spPr>
          <a:xfrm>
            <a:off x="717804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a:t>
            </a:r>
          </a:p>
        </p:txBody>
      </p:sp>
      <p:sp>
        <p:nvSpPr>
          <p:cNvPr id="70" name="TextBox 69"/>
          <p:cNvSpPr txBox="1"/>
          <p:nvPr/>
        </p:nvSpPr>
        <p:spPr>
          <a:xfrm>
            <a:off x="786384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a:t>
            </a:r>
          </a:p>
        </p:txBody>
      </p:sp>
      <p:sp>
        <p:nvSpPr>
          <p:cNvPr id="71" name="TextBox 70"/>
          <p:cNvSpPr txBox="1"/>
          <p:nvPr/>
        </p:nvSpPr>
        <p:spPr>
          <a:xfrm>
            <a:off x="868680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a:t>
            </a:r>
          </a:p>
        </p:txBody>
      </p:sp>
      <p:sp>
        <p:nvSpPr>
          <p:cNvPr id="72" name="TextBox 71"/>
          <p:cNvSpPr txBox="1"/>
          <p:nvPr/>
        </p:nvSpPr>
        <p:spPr>
          <a:xfrm>
            <a:off x="992124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21%</a:t>
            </a:r>
          </a:p>
        </p:txBody>
      </p:sp>
      <p:sp>
        <p:nvSpPr>
          <p:cNvPr id="73" name="TextBox 72"/>
          <p:cNvSpPr txBox="1"/>
          <p:nvPr/>
        </p:nvSpPr>
        <p:spPr>
          <a:xfrm>
            <a:off x="11109960" y="331012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74%</a:t>
            </a:r>
          </a:p>
        </p:txBody>
      </p:sp>
      <p:sp>
        <p:nvSpPr>
          <p:cNvPr id="74" name="Rectangle 73"/>
          <p:cNvSpPr/>
          <p:nvPr/>
        </p:nvSpPr>
        <p:spPr>
          <a:xfrm>
            <a:off x="5541264" y="3639311"/>
            <a:ext cx="5955761" cy="310896"/>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5" name="TextBox 74"/>
          <p:cNvSpPr txBox="1"/>
          <p:nvPr/>
        </p:nvSpPr>
        <p:spPr>
          <a:xfrm>
            <a:off x="557784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1A1A1A"/>
                </a:solidFill>
                <a:latin typeface="Arial"/>
              </a:rPr>
              <a:t>92–100</a:t>
            </a:r>
          </a:p>
        </p:txBody>
      </p:sp>
      <p:sp>
        <p:nvSpPr>
          <p:cNvPr id="76" name="TextBox 75"/>
          <p:cNvSpPr txBox="1"/>
          <p:nvPr/>
        </p:nvSpPr>
        <p:spPr>
          <a:xfrm>
            <a:off x="644652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1" i="0">
                <a:solidFill>
                  <a:srgbClr val="DA251D"/>
                </a:solidFill>
                <a:latin typeface="Arial"/>
              </a:rPr>
              <a:t>5</a:t>
            </a:r>
          </a:p>
        </p:txBody>
      </p:sp>
      <p:sp>
        <p:nvSpPr>
          <p:cNvPr id="77" name="TextBox 76"/>
          <p:cNvSpPr txBox="1"/>
          <p:nvPr/>
        </p:nvSpPr>
        <p:spPr>
          <a:xfrm>
            <a:off x="717804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0%</a:t>
            </a:r>
          </a:p>
        </p:txBody>
      </p:sp>
      <p:sp>
        <p:nvSpPr>
          <p:cNvPr id="78" name="TextBox 77"/>
          <p:cNvSpPr txBox="1"/>
          <p:nvPr/>
        </p:nvSpPr>
        <p:spPr>
          <a:xfrm>
            <a:off x="786384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1%</a:t>
            </a:r>
          </a:p>
        </p:txBody>
      </p:sp>
      <p:sp>
        <p:nvSpPr>
          <p:cNvPr id="79" name="TextBox 78"/>
          <p:cNvSpPr txBox="1"/>
          <p:nvPr/>
        </p:nvSpPr>
        <p:spPr>
          <a:xfrm>
            <a:off x="868680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2%</a:t>
            </a:r>
          </a:p>
        </p:txBody>
      </p:sp>
      <p:sp>
        <p:nvSpPr>
          <p:cNvPr id="80" name="TextBox 79"/>
          <p:cNvSpPr txBox="1"/>
          <p:nvPr/>
        </p:nvSpPr>
        <p:spPr>
          <a:xfrm>
            <a:off x="992124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5%</a:t>
            </a:r>
          </a:p>
        </p:txBody>
      </p:sp>
      <p:sp>
        <p:nvSpPr>
          <p:cNvPr id="81" name="TextBox 80"/>
          <p:cNvSpPr txBox="1"/>
          <p:nvPr/>
        </p:nvSpPr>
        <p:spPr>
          <a:xfrm>
            <a:off x="11109960" y="3675887"/>
            <a:ext cx="1234440" cy="256032"/>
          </a:xfrm>
          <a:prstGeom prst="rect">
            <a:avLst/>
          </a:prstGeom>
          <a:noFill/>
        </p:spPr>
        <p:txBody>
          <a:bodyPr wrap="square" lIns="0" tIns="0" rIns="0" bIns="0">
            <a:spAutoFit/>
          </a:bodyPr>
          <a:lstStyle/>
          <a:p>
            <a:pPr algn="l">
              <a:lnSpc>
                <a:spcPct val="115000"/>
              </a:lnSpc>
              <a:spcBef>
                <a:spcPts val="0"/>
              </a:spcBef>
              <a:spcAft>
                <a:spcPts val="0"/>
              </a:spcAft>
            </a:pPr>
            <a:r>
              <a:rPr sz="1200" b="0" i="0">
                <a:solidFill>
                  <a:srgbClr val="1A1A1A"/>
                </a:solidFill>
                <a:latin typeface="Arial"/>
              </a:rPr>
              <a:t>92%</a:t>
            </a:r>
          </a:p>
        </p:txBody>
      </p:sp>
      <p:sp>
        <p:nvSpPr>
          <p:cNvPr id="82" name="TextBox 81"/>
          <p:cNvSpPr txBox="1"/>
          <p:nvPr/>
        </p:nvSpPr>
        <p:spPr>
          <a:xfrm>
            <a:off x="5577840" y="4206240"/>
            <a:ext cx="5943600" cy="1097280"/>
          </a:xfrm>
          <a:prstGeom prst="rect">
            <a:avLst/>
          </a:prstGeom>
          <a:noFill/>
        </p:spPr>
        <p:txBody>
          <a:bodyPr wrap="square" lIns="0" tIns="0" rIns="0" bIns="0">
            <a:spAutoFit/>
          </a:bodyPr>
          <a:lstStyle/>
          <a:p>
            <a:pPr algn="l">
              <a:lnSpc>
                <a:spcPct val="112000"/>
              </a:lnSpc>
              <a:spcBef>
                <a:spcPts val="0"/>
              </a:spcBef>
              <a:spcAft>
                <a:spcPts val="600"/>
              </a:spcAft>
            </a:pPr>
            <a:r>
              <a:rPr sz="1250" b="0" i="0">
                <a:solidFill>
                  <a:srgbClr val="1A1A1A"/>
                </a:solidFill>
                <a:latin typeface="Arial"/>
              </a:rPr>
              <a:t>Worked example:  presenting vision of light perception (70) − globe rupture (23) − retinal detachment (11) − RAPD (10)  =  26  →  OTS 1  →  90% chance of ending at no light perception or light perception only.</a:t>
            </a:r>
          </a:p>
          <a:p>
            <a:pPr algn="l">
              <a:lnSpc>
                <a:spcPct val="115000"/>
              </a:lnSpc>
              <a:spcBef>
                <a:spcPts val="0"/>
              </a:spcBef>
              <a:spcAft>
                <a:spcPts val="0"/>
              </a:spcAft>
            </a:pPr>
            <a:r>
              <a:rPr sz="1250" b="1" i="0">
                <a:solidFill>
                  <a:srgbClr val="DA251D"/>
                </a:solidFill>
                <a:latin typeface="Arial"/>
              </a:rPr>
              <a:t>That patient's actual final acuity was 6/24.</a:t>
            </a:r>
          </a:p>
        </p:txBody>
      </p:sp>
      <p:sp>
        <p:nvSpPr>
          <p:cNvPr id="83" name="Rounded Rectangle 82"/>
          <p:cNvSpPr/>
          <p:nvPr/>
        </p:nvSpPr>
        <p:spPr>
          <a:xfrm>
            <a:off x="475488" y="5468112"/>
            <a:ext cx="11240993" cy="672317"/>
          </a:xfrm>
          <a:prstGeom prst="roundRect">
            <a:avLst>
              <a:gd name="adj" fmla="val 6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4" name="TextBox 83"/>
          <p:cNvSpPr txBox="1"/>
          <p:nvPr/>
        </p:nvSpPr>
        <p:spPr>
          <a:xfrm>
            <a:off x="786384" y="5550408"/>
            <a:ext cx="10619201" cy="544301"/>
          </a:xfrm>
          <a:prstGeom prst="rect">
            <a:avLst/>
          </a:prstGeom>
          <a:noFill/>
        </p:spPr>
        <p:txBody>
          <a:bodyPr wrap="square" lIns="0" tIns="0" rIns="0" bIns="0">
            <a:spAutoFit/>
          </a:bodyPr>
          <a:lstStyle/>
          <a:p>
            <a:pPr algn="l">
              <a:lnSpc>
                <a:spcPct val="116000"/>
              </a:lnSpc>
              <a:spcBef>
                <a:spcPts val="0"/>
              </a:spcBef>
              <a:spcAft>
                <a:spcPts val="0"/>
              </a:spcAft>
            </a:pPr>
            <a:r>
              <a:rPr sz="1450" b="1" i="0">
                <a:solidFill>
                  <a:srgbClr val="DA251D"/>
                </a:solidFill>
                <a:latin typeface="Arial"/>
              </a:rPr>
              <a:t>The OTS is right about four times in five. Using it to justify primary enucleation is hazardous — it is a guide for informed discussion, not a decision rule.</a:t>
            </a:r>
          </a:p>
        </p:txBody>
      </p:sp>
      <p:sp>
        <p:nvSpPr>
          <p:cNvPr id="85" name="TextBox 84"/>
          <p:cNvSpPr txBox="1"/>
          <p:nvPr/>
        </p:nvSpPr>
        <p:spPr>
          <a:xfrm>
            <a:off x="475488" y="6195293"/>
            <a:ext cx="11240993" cy="219456"/>
          </a:xfrm>
          <a:prstGeom prst="rect">
            <a:avLst/>
          </a:prstGeom>
          <a:noFill/>
        </p:spPr>
        <p:txBody>
          <a:bodyPr wrap="square" lIns="0" tIns="0" rIns="0" bIns="0">
            <a:spAutoFit/>
          </a:bodyPr>
          <a:lstStyle/>
          <a:p>
            <a:pPr algn="l">
              <a:lnSpc>
                <a:spcPct val="115000"/>
              </a:lnSpc>
              <a:spcBef>
                <a:spcPts val="0"/>
              </a:spcBef>
              <a:spcAft>
                <a:spcPts val="0"/>
              </a:spcAft>
            </a:pPr>
            <a:r>
              <a:rPr sz="950" b="0" i="0">
                <a:solidFill>
                  <a:srgbClr val="6E6E6E"/>
                </a:solidFill>
                <a:latin typeface="Arial"/>
              </a:rPr>
              <a:t>Kuhn et al., Ophthalmol Clin North Am 2002  ·  tables reproduced in Scott R, Community Eye Health 2015  ·  tested in a South African cohort: du Toit, Mustak &amp; Cook, Int J Ophthalmol 2015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0957529" y="5559552"/>
            <a:ext cx="741568" cy="731520"/>
          </a:xfrm>
          <a:prstGeom prst="rect">
            <a:avLst/>
          </a:prstGeom>
        </p:spPr>
      </p:pic>
      <p:sp>
        <p:nvSpPr>
          <p:cNvPr id="4" name="TextBox 3"/>
          <p:cNvSpPr txBox="1"/>
          <p:nvPr/>
        </p:nvSpPr>
        <p:spPr>
          <a:xfrm>
            <a:off x="914400" y="2606040"/>
            <a:ext cx="9509760" cy="502920"/>
          </a:xfrm>
          <a:prstGeom prst="rect">
            <a:avLst/>
          </a:prstGeom>
          <a:noFill/>
        </p:spPr>
        <p:txBody>
          <a:bodyPr wrap="square" lIns="0" tIns="0" rIns="0" bIns="0">
            <a:spAutoFit/>
          </a:bodyPr>
          <a:lstStyle/>
          <a:p>
            <a:pPr algn="l">
              <a:lnSpc>
                <a:spcPct val="115000"/>
              </a:lnSpc>
              <a:spcBef>
                <a:spcPts val="0"/>
              </a:spcBef>
              <a:spcAft>
                <a:spcPts val="1000"/>
              </a:spcAft>
            </a:pPr>
            <a:r>
              <a:rPr sz="1600" b="1" i="0">
                <a:solidFill>
                  <a:srgbClr val="FFC9C5"/>
                </a:solidFill>
                <a:latin typeface="Arial"/>
              </a:rPr>
              <a:t>PART TWO  ·  QUESTION 2</a:t>
            </a:r>
          </a:p>
        </p:txBody>
      </p:sp>
      <p:sp>
        <p:nvSpPr>
          <p:cNvPr id="5" name="TextBox 4"/>
          <p:cNvSpPr txBox="1"/>
          <p:nvPr/>
        </p:nvSpPr>
        <p:spPr>
          <a:xfrm>
            <a:off x="914400" y="3063240"/>
            <a:ext cx="9692640" cy="1371600"/>
          </a:xfrm>
          <a:prstGeom prst="rect">
            <a:avLst/>
          </a:prstGeom>
          <a:noFill/>
        </p:spPr>
        <p:txBody>
          <a:bodyPr wrap="square" lIns="0" tIns="0" rIns="0" bIns="0">
            <a:spAutoFit/>
          </a:bodyPr>
          <a:lstStyle/>
          <a:p>
            <a:pPr algn="l">
              <a:lnSpc>
                <a:spcPct val="115000"/>
              </a:lnSpc>
              <a:spcBef>
                <a:spcPts val="0"/>
              </a:spcBef>
              <a:spcAft>
                <a:spcPts val="0"/>
              </a:spcAft>
            </a:pPr>
            <a:r>
              <a:rPr sz="4200" b="1" i="0">
                <a:solidFill>
                  <a:srgbClr val="FFFFFF"/>
                </a:solidFill>
                <a:latin typeface="Arial"/>
              </a:rPr>
              <a:t>Orbital compartment syndrome</a:t>
            </a:r>
          </a:p>
        </p:txBody>
      </p:sp>
      <p:sp>
        <p:nvSpPr>
          <p:cNvPr id="6" name="Rectangle 5"/>
          <p:cNvSpPr/>
          <p:nvPr/>
        </p:nvSpPr>
        <p:spPr>
          <a:xfrm>
            <a:off x="914400" y="2331720"/>
            <a:ext cx="18288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dirty="0" err="1">
                <a:solidFill>
                  <a:srgbClr val="1A1A1A"/>
                </a:solidFill>
                <a:latin typeface="Arial"/>
              </a:rPr>
              <a:t>Recognising</a:t>
            </a:r>
            <a:r>
              <a:rPr sz="2700" b="1" i="0" dirty="0">
                <a:solidFill>
                  <a:srgbClr val="1A1A1A"/>
                </a:solidFill>
                <a:latin typeface="Arial"/>
              </a:rPr>
              <a:t> it — mechanical signs come first, </a:t>
            </a:r>
            <a:r>
              <a:rPr sz="2700" b="1" i="0" dirty="0" err="1">
                <a:solidFill>
                  <a:srgbClr val="1A1A1A"/>
                </a:solidFill>
                <a:latin typeface="Arial"/>
              </a:rPr>
              <a:t>ischaemic</a:t>
            </a:r>
            <a:r>
              <a:rPr sz="2700" b="1" i="0" dirty="0">
                <a:solidFill>
                  <a:srgbClr val="1A1A1A"/>
                </a:solidFill>
                <a:latin typeface="Arial"/>
              </a:rPr>
              <a:t> signs come late</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19</a:t>
            </a:r>
          </a:p>
        </p:txBody>
      </p:sp>
      <p:pic>
        <p:nvPicPr>
          <p:cNvPr id="9" name="Picture 8" descr="coreem_retrobulbar.png"/>
          <p:cNvPicPr>
            <a:picLocks noChangeAspect="1"/>
          </p:cNvPicPr>
          <p:nvPr/>
        </p:nvPicPr>
        <p:blipFill>
          <a:blip r:embed="rId4"/>
          <a:srcRect l="4899" r="4899"/>
          <a:stretch>
            <a:fillRect/>
          </a:stretch>
        </p:blipFill>
        <p:spPr>
          <a:xfrm>
            <a:off x="475488" y="1371600"/>
            <a:ext cx="4069080" cy="3383280"/>
          </a:xfrm>
          <a:prstGeom prst="rect">
            <a:avLst/>
          </a:prstGeom>
        </p:spPr>
      </p:pic>
      <p:sp>
        <p:nvSpPr>
          <p:cNvPr id="10" name="Rectangle 9"/>
          <p:cNvSpPr/>
          <p:nvPr/>
        </p:nvSpPr>
        <p:spPr>
          <a:xfrm>
            <a:off x="475488" y="4736592"/>
            <a:ext cx="4069080"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475488" y="4828032"/>
            <a:ext cx="4069080" cy="219456"/>
          </a:xfrm>
          <a:prstGeom prst="rect">
            <a:avLst/>
          </a:prstGeom>
          <a:noFill/>
        </p:spPr>
        <p:txBody>
          <a:bodyPr wrap="square" lIns="0" tIns="0" rIns="0" bIns="0">
            <a:spAutoFit/>
          </a:bodyPr>
          <a:lstStyle/>
          <a:p>
            <a:pPr algn="l">
              <a:lnSpc>
                <a:spcPct val="115000"/>
              </a:lnSpc>
              <a:spcBef>
                <a:spcPts val="0"/>
              </a:spcBef>
              <a:spcAft>
                <a:spcPts val="0"/>
              </a:spcAft>
            </a:pPr>
            <a:r>
              <a:rPr sz="1000" b="0" i="0">
                <a:solidFill>
                  <a:srgbClr val="6E6E6E"/>
                </a:solidFill>
                <a:latin typeface="Arial"/>
              </a:rPr>
              <a:t>Retrobulbar haematoma: proptosis, chemosis and a tense lid.
Image: LITFL (CC BY-NC-SA 4.0) via CoreEM.net</a:t>
            </a:r>
          </a:p>
        </p:txBody>
      </p:sp>
      <p:sp>
        <p:nvSpPr>
          <p:cNvPr id="12" name="Rounded Rectangle 11"/>
          <p:cNvSpPr/>
          <p:nvPr/>
        </p:nvSpPr>
        <p:spPr>
          <a:xfrm>
            <a:off x="4846320" y="1371600"/>
            <a:ext cx="6870161" cy="2452900"/>
          </a:xfrm>
          <a:prstGeom prst="roundRect">
            <a:avLst>
              <a:gd name="adj" fmla="val 6000"/>
            </a:avLst>
          </a:prstGeom>
          <a:solidFill>
            <a:srgbClr val="FFFFFF"/>
          </a:solidFill>
          <a:ln w="24130">
            <a:solidFill>
              <a:srgbClr val="B07A1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4848148" y="1371600"/>
            <a:ext cx="6866503" cy="420624"/>
          </a:xfrm>
          <a:prstGeom prst="rect">
            <a:avLst/>
          </a:prstGeom>
          <a:solidFill>
            <a:srgbClr val="FDF3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5047488" y="1453896"/>
            <a:ext cx="6431249" cy="292608"/>
          </a:xfrm>
          <a:prstGeom prst="rect">
            <a:avLst/>
          </a:prstGeom>
          <a:noFill/>
        </p:spPr>
        <p:txBody>
          <a:bodyPr wrap="square" lIns="0" tIns="0" rIns="0" bIns="0">
            <a:spAutoFit/>
          </a:bodyPr>
          <a:lstStyle/>
          <a:p>
            <a:pPr algn="l">
              <a:lnSpc>
                <a:spcPct val="110000"/>
              </a:lnSpc>
              <a:spcBef>
                <a:spcPts val="0"/>
              </a:spcBef>
              <a:spcAft>
                <a:spcPts val="0"/>
              </a:spcAft>
            </a:pPr>
            <a:r>
              <a:rPr sz="1450" b="1" i="0">
                <a:solidFill>
                  <a:srgbClr val="B07A18"/>
                </a:solidFill>
                <a:latin typeface="Arial"/>
              </a:rPr>
              <a:t>MECHANICAL  ·  EARLY  —  act on these alone</a:t>
            </a:r>
          </a:p>
        </p:txBody>
      </p:sp>
      <p:sp>
        <p:nvSpPr>
          <p:cNvPr id="15" name="Rectangle 14"/>
          <p:cNvSpPr/>
          <p:nvPr/>
        </p:nvSpPr>
        <p:spPr>
          <a:xfrm>
            <a:off x="5065776" y="2007108"/>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5266944" y="1915668"/>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Proptosis — look from the head of the bed, down the face in profile</a:t>
            </a:r>
          </a:p>
        </p:txBody>
      </p:sp>
      <p:sp>
        <p:nvSpPr>
          <p:cNvPr id="17" name="Rectangle 16"/>
          <p:cNvSpPr/>
          <p:nvPr/>
        </p:nvSpPr>
        <p:spPr>
          <a:xfrm>
            <a:off x="5065776" y="2317626"/>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5266944" y="2226186"/>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Tight, tense eyelids you cannot part with finger pressure</a:t>
            </a:r>
          </a:p>
        </p:txBody>
      </p:sp>
      <p:sp>
        <p:nvSpPr>
          <p:cNvPr id="19" name="Rectangle 18"/>
          <p:cNvSpPr/>
          <p:nvPr/>
        </p:nvSpPr>
        <p:spPr>
          <a:xfrm>
            <a:off x="5065776" y="2628145"/>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5266944" y="2536705"/>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Resistance to retropulsion: the globe feels hard as a rock</a:t>
            </a:r>
          </a:p>
        </p:txBody>
      </p:sp>
      <p:sp>
        <p:nvSpPr>
          <p:cNvPr id="21" name="Rectangle 20"/>
          <p:cNvSpPr/>
          <p:nvPr/>
        </p:nvSpPr>
        <p:spPr>
          <a:xfrm>
            <a:off x="5065776" y="2938664"/>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5266944" y="2847224"/>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Raised IOP — normal is 8–21 mmHg; in OCS it can exceed 60</a:t>
            </a:r>
          </a:p>
        </p:txBody>
      </p:sp>
      <p:sp>
        <p:nvSpPr>
          <p:cNvPr id="23" name="Rectangle 22"/>
          <p:cNvSpPr/>
          <p:nvPr/>
        </p:nvSpPr>
        <p:spPr>
          <a:xfrm>
            <a:off x="5065776" y="3249183"/>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5266944" y="3157743"/>
            <a:ext cx="6211793" cy="502165"/>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Restricted eye movements, chemosis and pain — though pain is recorded in only ~15% of cases, so its absence means nothing</a:t>
            </a:r>
          </a:p>
        </p:txBody>
      </p:sp>
      <p:sp>
        <p:nvSpPr>
          <p:cNvPr id="25" name="Rounded Rectangle 24"/>
          <p:cNvSpPr/>
          <p:nvPr/>
        </p:nvSpPr>
        <p:spPr>
          <a:xfrm>
            <a:off x="4846320" y="3767328"/>
            <a:ext cx="6870161" cy="2066543"/>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4848148" y="3767328"/>
            <a:ext cx="6866503" cy="420624"/>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5047488" y="3849624"/>
            <a:ext cx="6431249" cy="292608"/>
          </a:xfrm>
          <a:prstGeom prst="rect">
            <a:avLst/>
          </a:prstGeom>
          <a:noFill/>
        </p:spPr>
        <p:txBody>
          <a:bodyPr wrap="square" lIns="0" tIns="0" rIns="0" bIns="0">
            <a:spAutoFit/>
          </a:bodyPr>
          <a:lstStyle/>
          <a:p>
            <a:pPr algn="l">
              <a:lnSpc>
                <a:spcPct val="110000"/>
              </a:lnSpc>
              <a:spcBef>
                <a:spcPts val="0"/>
              </a:spcBef>
              <a:spcAft>
                <a:spcPts val="0"/>
              </a:spcAft>
            </a:pPr>
            <a:r>
              <a:rPr sz="1450" b="1" i="0">
                <a:solidFill>
                  <a:srgbClr val="DA251D"/>
                </a:solidFill>
                <a:latin typeface="Arial"/>
              </a:rPr>
              <a:t>ISCHAEMIC  ·  LATE  —  you have already lost time</a:t>
            </a:r>
          </a:p>
        </p:txBody>
      </p:sp>
      <p:sp>
        <p:nvSpPr>
          <p:cNvPr id="28" name="Rectangle 27"/>
          <p:cNvSpPr/>
          <p:nvPr/>
        </p:nvSpPr>
        <p:spPr>
          <a:xfrm>
            <a:off x="5065776" y="440283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5266944" y="4311396"/>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Falling visual acuity — present in only 45% of cases</a:t>
            </a:r>
          </a:p>
        </p:txBody>
      </p:sp>
      <p:sp>
        <p:nvSpPr>
          <p:cNvPr id="30" name="Rectangle 29"/>
          <p:cNvSpPr/>
          <p:nvPr/>
        </p:nvSpPr>
        <p:spPr>
          <a:xfrm>
            <a:off x="5065776" y="4713354"/>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5266944" y="4621914"/>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Relative afferent pupillary defect</a:t>
            </a:r>
          </a:p>
        </p:txBody>
      </p:sp>
      <p:sp>
        <p:nvSpPr>
          <p:cNvPr id="32" name="Rectangle 31"/>
          <p:cNvSpPr/>
          <p:nvPr/>
        </p:nvSpPr>
        <p:spPr>
          <a:xfrm>
            <a:off x="5065776" y="5023873"/>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5266944" y="4932433"/>
            <a:ext cx="6211793"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A fixed, dilated pupil</a:t>
            </a:r>
          </a:p>
        </p:txBody>
      </p:sp>
      <p:sp>
        <p:nvSpPr>
          <p:cNvPr id="34" name="Rounded Rectangle 33"/>
          <p:cNvSpPr/>
          <p:nvPr/>
        </p:nvSpPr>
        <p:spPr>
          <a:xfrm>
            <a:off x="475488" y="5431536"/>
            <a:ext cx="4069080" cy="786384"/>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694944" y="5541264"/>
            <a:ext cx="3657600" cy="640080"/>
          </a:xfrm>
          <a:prstGeom prst="rect">
            <a:avLst/>
          </a:prstGeom>
          <a:noFill/>
        </p:spPr>
        <p:txBody>
          <a:bodyPr wrap="square" lIns="0" tIns="0" rIns="0" bIns="0">
            <a:spAutoFit/>
          </a:bodyPr>
          <a:lstStyle/>
          <a:p>
            <a:pPr algn="l">
              <a:lnSpc>
                <a:spcPct val="115000"/>
              </a:lnSpc>
              <a:spcBef>
                <a:spcPts val="0"/>
              </a:spcBef>
              <a:spcAft>
                <a:spcPts val="300"/>
              </a:spcAft>
            </a:pPr>
            <a:r>
              <a:rPr sz="1300" b="1" i="0">
                <a:solidFill>
                  <a:srgbClr val="1A1A1A"/>
                </a:solidFill>
                <a:latin typeface="Arial"/>
              </a:rPr>
              <a:t>Anticoagulated? Up to 50% of OCS cases are.</a:t>
            </a:r>
          </a:p>
          <a:p>
            <a:pPr algn="l">
              <a:lnSpc>
                <a:spcPct val="110000"/>
              </a:lnSpc>
              <a:spcBef>
                <a:spcPts val="0"/>
              </a:spcBef>
              <a:spcAft>
                <a:spcPts val="0"/>
              </a:spcAft>
            </a:pPr>
            <a:r>
              <a:rPr sz="1200" b="0" i="0">
                <a:solidFill>
                  <a:srgbClr val="6E6E6E"/>
                </a:solidFill>
                <a:latin typeface="Arial"/>
              </a:rPr>
              <a:t>And OCS can declare itself late — a mean of 20 hours after injury, 30 hours after surgery.</a:t>
            </a:r>
          </a:p>
        </p:txBody>
      </p:sp>
      <p:sp>
        <p:nvSpPr>
          <p:cNvPr id="36" name="TextBox 35"/>
          <p:cNvSpPr txBox="1"/>
          <p:nvPr/>
        </p:nvSpPr>
        <p:spPr>
          <a:xfrm>
            <a:off x="4846320" y="5961888"/>
            <a:ext cx="6870161" cy="219456"/>
          </a:xfrm>
          <a:prstGeom prst="rect">
            <a:avLst/>
          </a:prstGeom>
          <a:noFill/>
        </p:spPr>
        <p:txBody>
          <a:bodyPr wrap="square" lIns="0" tIns="0" rIns="0" bIns="0">
            <a:spAutoFit/>
          </a:bodyPr>
          <a:lstStyle/>
          <a:p>
            <a:pPr algn="l">
              <a:lnSpc>
                <a:spcPct val="115000"/>
              </a:lnSpc>
              <a:spcBef>
                <a:spcPts val="0"/>
              </a:spcBef>
              <a:spcAft>
                <a:spcPts val="0"/>
              </a:spcAft>
            </a:pPr>
            <a:r>
              <a:rPr sz="1000" b="0" i="0">
                <a:solidFill>
                  <a:srgbClr val="6E6E6E"/>
                </a:solidFill>
                <a:latin typeface="Arial"/>
              </a:rPr>
              <a:t>All figures: Murali et al., J Am Coll Emerg Physicians Open 2021;2(2):e12372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20</a:t>
            </a:r>
          </a:p>
        </p:txBody>
      </p:sp>
      <p:pic>
        <p:nvPicPr>
          <p:cNvPr id="6" name="Picture 5" descr="d2_ocs.png"/>
          <p:cNvPicPr>
            <a:picLocks noChangeAspect="1"/>
          </p:cNvPicPr>
          <p:nvPr/>
        </p:nvPicPr>
        <p:blipFill>
          <a:blip r:embed="rId3"/>
          <a:stretch>
            <a:fillRect/>
          </a:stretch>
        </p:blipFill>
        <p:spPr>
          <a:xfrm>
            <a:off x="939920" y="91440"/>
            <a:ext cx="10312129" cy="636422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21</a:t>
            </a:r>
          </a:p>
        </p:txBody>
      </p:sp>
      <p:pic>
        <p:nvPicPr>
          <p:cNvPr id="6" name="Picture 5" descr="d3_canthotomy.png"/>
          <p:cNvPicPr>
            <a:picLocks noChangeAspect="1"/>
          </p:cNvPicPr>
          <p:nvPr/>
        </p:nvPicPr>
        <p:blipFill>
          <a:blip r:embed="rId3"/>
          <a:stretch>
            <a:fillRect/>
          </a:stretch>
        </p:blipFill>
        <p:spPr>
          <a:xfrm>
            <a:off x="1078117" y="91440"/>
            <a:ext cx="10035735" cy="636422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sz="2700" b="1" i="0" dirty="0">
                <a:solidFill>
                  <a:srgbClr val="1A1A1A"/>
                </a:solidFill>
                <a:latin typeface="Arial"/>
              </a:rPr>
              <a:t>Canthotomy — </a:t>
            </a:r>
            <a:r>
              <a:rPr lang="en-US" sz="2700" b="1" dirty="0">
                <a:solidFill>
                  <a:srgbClr val="1A1A1A"/>
                </a:solidFill>
                <a:latin typeface="Arial"/>
              </a:rPr>
              <a:t>Barriers</a:t>
            </a:r>
            <a:endParaRPr sz="2700" b="1" i="0" dirty="0">
              <a:solidFill>
                <a:srgbClr val="1A1A1A"/>
              </a:solidFill>
              <a:latin typeface="Arial"/>
            </a:endParaRP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22</a:t>
            </a:r>
          </a:p>
        </p:txBody>
      </p:sp>
      <p:sp>
        <p:nvSpPr>
          <p:cNvPr id="9" name="Rounded Rectangle 8"/>
          <p:cNvSpPr/>
          <p:nvPr/>
        </p:nvSpPr>
        <p:spPr>
          <a:xfrm>
            <a:off x="475488" y="1371600"/>
            <a:ext cx="4937760" cy="1040940"/>
          </a:xfrm>
          <a:prstGeom prst="roundRect">
            <a:avLst>
              <a:gd name="adj" fmla="val 6000"/>
            </a:avLst>
          </a:prstGeom>
          <a:solidFill>
            <a:srgbClr val="FFFFFF"/>
          </a:solidFill>
          <a:ln w="15875">
            <a:solidFill>
              <a:srgbClr val="D8D8D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731520" y="1745766"/>
            <a:ext cx="4480560" cy="365760"/>
          </a:xfrm>
          <a:prstGeom prst="rect">
            <a:avLst/>
          </a:prstGeom>
          <a:noFill/>
        </p:spPr>
        <p:txBody>
          <a:bodyPr wrap="square" lIns="0" tIns="0" rIns="0" bIns="0">
            <a:spAutoFit/>
          </a:bodyPr>
          <a:lstStyle/>
          <a:p>
            <a:pPr algn="l">
              <a:lnSpc>
                <a:spcPct val="115000"/>
              </a:lnSpc>
              <a:spcBef>
                <a:spcPts val="0"/>
              </a:spcBef>
              <a:spcAft>
                <a:spcPts val="0"/>
              </a:spcAft>
            </a:pPr>
            <a:r>
              <a:rPr sz="1700" b="1" i="1">
                <a:solidFill>
                  <a:srgbClr val="1A1A1A"/>
                </a:solidFill>
                <a:latin typeface="Arial"/>
              </a:rPr>
              <a:t>“I've never done one.”</a:t>
            </a:r>
          </a:p>
        </p:txBody>
      </p:sp>
      <p:sp>
        <p:nvSpPr>
          <p:cNvPr id="11" name="Rounded Rectangle 10"/>
          <p:cNvSpPr/>
          <p:nvPr/>
        </p:nvSpPr>
        <p:spPr>
          <a:xfrm>
            <a:off x="5596128" y="1371600"/>
            <a:ext cx="6120353" cy="104094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Rectangle 11"/>
          <p:cNvSpPr/>
          <p:nvPr/>
        </p:nvSpPr>
        <p:spPr>
          <a:xfrm>
            <a:off x="5596128" y="1371600"/>
            <a:ext cx="64008" cy="10409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5870448" y="1472184"/>
            <a:ext cx="5608289" cy="899349"/>
          </a:xfrm>
          <a:prstGeom prst="rect">
            <a:avLst/>
          </a:prstGeom>
          <a:noFill/>
        </p:spPr>
        <p:txBody>
          <a:bodyPr wrap="square" lIns="0" tIns="0" rIns="0" bIns="0">
            <a:spAutoFit/>
          </a:bodyPr>
          <a:lstStyle/>
          <a:p>
            <a:pPr algn="l">
              <a:lnSpc>
                <a:spcPct val="113000"/>
              </a:lnSpc>
              <a:spcBef>
                <a:spcPts val="0"/>
              </a:spcBef>
              <a:spcAft>
                <a:spcPts val="0"/>
              </a:spcAft>
            </a:pPr>
            <a:r>
              <a:rPr sz="1320" b="0" i="0" dirty="0">
                <a:solidFill>
                  <a:srgbClr val="1A1A1A"/>
                </a:solidFill>
                <a:latin typeface="Arial"/>
              </a:rPr>
              <a:t>Neither have most people </a:t>
            </a:r>
            <a:r>
              <a:rPr sz="1320" b="1" i="0" dirty="0">
                <a:solidFill>
                  <a:srgbClr val="1A1A1A"/>
                </a:solidFill>
                <a:latin typeface="Arial"/>
              </a:rPr>
              <a:t>— over 90% of emergency physicians </a:t>
            </a:r>
            <a:r>
              <a:rPr sz="1320" b="0" i="0" dirty="0">
                <a:solidFill>
                  <a:srgbClr val="1A1A1A"/>
                </a:solidFill>
                <a:latin typeface="Arial"/>
              </a:rPr>
              <a:t>report feeling inadequately trained in it. But when emergency physicians did perform it, </a:t>
            </a:r>
            <a:r>
              <a:rPr sz="1320" b="1" i="0" dirty="0">
                <a:solidFill>
                  <a:srgbClr val="1A1A1A"/>
                </a:solidFill>
                <a:latin typeface="Arial"/>
              </a:rPr>
              <a:t>patients were 2.58 times more likely to return to baseline </a:t>
            </a:r>
            <a:r>
              <a:rPr sz="1320" b="0" i="0" dirty="0">
                <a:solidFill>
                  <a:srgbClr val="1A1A1A"/>
                </a:solidFill>
                <a:latin typeface="Arial"/>
              </a:rPr>
              <a:t>vision than when it was left to others.</a:t>
            </a:r>
          </a:p>
        </p:txBody>
      </p:sp>
      <p:sp>
        <p:nvSpPr>
          <p:cNvPr id="14" name="Rounded Rectangle 13"/>
          <p:cNvSpPr/>
          <p:nvPr/>
        </p:nvSpPr>
        <p:spPr>
          <a:xfrm>
            <a:off x="475488" y="2476548"/>
            <a:ext cx="4937760" cy="1040940"/>
          </a:xfrm>
          <a:prstGeom prst="roundRect">
            <a:avLst>
              <a:gd name="adj" fmla="val 6000"/>
            </a:avLst>
          </a:prstGeom>
          <a:solidFill>
            <a:srgbClr val="FFFFFF"/>
          </a:solidFill>
          <a:ln w="15875">
            <a:solidFill>
              <a:srgbClr val="D8D8D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31520" y="2850715"/>
            <a:ext cx="4480560" cy="365760"/>
          </a:xfrm>
          <a:prstGeom prst="rect">
            <a:avLst/>
          </a:prstGeom>
          <a:noFill/>
        </p:spPr>
        <p:txBody>
          <a:bodyPr wrap="square" lIns="0" tIns="0" rIns="0" bIns="0">
            <a:spAutoFit/>
          </a:bodyPr>
          <a:lstStyle/>
          <a:p>
            <a:pPr algn="l">
              <a:lnSpc>
                <a:spcPct val="115000"/>
              </a:lnSpc>
              <a:spcBef>
                <a:spcPts val="0"/>
              </a:spcBef>
              <a:spcAft>
                <a:spcPts val="0"/>
              </a:spcAft>
            </a:pPr>
            <a:r>
              <a:rPr sz="1700" b="1" i="1">
                <a:solidFill>
                  <a:srgbClr val="1A1A1A"/>
                </a:solidFill>
                <a:latin typeface="Arial"/>
              </a:rPr>
              <a:t>“I'll wait for the CT.”</a:t>
            </a:r>
          </a:p>
        </p:txBody>
      </p:sp>
      <p:sp>
        <p:nvSpPr>
          <p:cNvPr id="16" name="Rounded Rectangle 15"/>
          <p:cNvSpPr/>
          <p:nvPr/>
        </p:nvSpPr>
        <p:spPr>
          <a:xfrm>
            <a:off x="5596128" y="2476548"/>
            <a:ext cx="6120353" cy="104094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Rectangle 16"/>
          <p:cNvSpPr/>
          <p:nvPr/>
        </p:nvSpPr>
        <p:spPr>
          <a:xfrm>
            <a:off x="5596128" y="2476548"/>
            <a:ext cx="64008" cy="10409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5870448" y="2577132"/>
            <a:ext cx="5608289" cy="876348"/>
          </a:xfrm>
          <a:prstGeom prst="rect">
            <a:avLst/>
          </a:prstGeom>
          <a:noFill/>
        </p:spPr>
        <p:txBody>
          <a:bodyPr wrap="square" lIns="0" tIns="0" rIns="0" bIns="0">
            <a:spAutoFit/>
          </a:bodyPr>
          <a:lstStyle/>
          <a:p>
            <a:pPr algn="l">
              <a:lnSpc>
                <a:spcPct val="113000"/>
              </a:lnSpc>
              <a:spcBef>
                <a:spcPts val="0"/>
              </a:spcBef>
              <a:spcAft>
                <a:spcPts val="0"/>
              </a:spcAft>
            </a:pPr>
            <a:r>
              <a:rPr sz="1320" b="0" i="0">
                <a:solidFill>
                  <a:srgbClr val="1A1A1A"/>
                </a:solidFill>
                <a:latin typeface="Arial"/>
              </a:rPr>
              <a:t>The CT findings of OCS are globe tenting and a posterior globe angle under 120° — and neither is routinely mentioned in a radiology report. The scan will not make the decision for you, and the trip to the scanner costs you the eye.</a:t>
            </a:r>
          </a:p>
        </p:txBody>
      </p:sp>
      <p:sp>
        <p:nvSpPr>
          <p:cNvPr id="19" name="Rounded Rectangle 18"/>
          <p:cNvSpPr/>
          <p:nvPr/>
        </p:nvSpPr>
        <p:spPr>
          <a:xfrm>
            <a:off x="475488" y="3581497"/>
            <a:ext cx="4937760" cy="859536"/>
          </a:xfrm>
          <a:prstGeom prst="roundRect">
            <a:avLst>
              <a:gd name="adj" fmla="val 6000"/>
            </a:avLst>
          </a:prstGeom>
          <a:solidFill>
            <a:srgbClr val="FFFFFF"/>
          </a:solidFill>
          <a:ln w="15875">
            <a:solidFill>
              <a:srgbClr val="D8D8D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731520" y="3864961"/>
            <a:ext cx="4480560" cy="365760"/>
          </a:xfrm>
          <a:prstGeom prst="rect">
            <a:avLst/>
          </a:prstGeom>
          <a:noFill/>
        </p:spPr>
        <p:txBody>
          <a:bodyPr wrap="square" lIns="0" tIns="0" rIns="0" bIns="0">
            <a:spAutoFit/>
          </a:bodyPr>
          <a:lstStyle/>
          <a:p>
            <a:pPr algn="l">
              <a:lnSpc>
                <a:spcPct val="115000"/>
              </a:lnSpc>
              <a:spcBef>
                <a:spcPts val="0"/>
              </a:spcBef>
              <a:spcAft>
                <a:spcPts val="0"/>
              </a:spcAft>
            </a:pPr>
            <a:r>
              <a:rPr sz="1700" b="1" i="1">
                <a:solidFill>
                  <a:srgbClr val="1A1A1A"/>
                </a:solidFill>
                <a:latin typeface="Arial"/>
              </a:rPr>
              <a:t>“I'll wait for ophthalmology.”</a:t>
            </a:r>
          </a:p>
        </p:txBody>
      </p:sp>
      <p:sp>
        <p:nvSpPr>
          <p:cNvPr id="21" name="Rounded Rectangle 20"/>
          <p:cNvSpPr/>
          <p:nvPr/>
        </p:nvSpPr>
        <p:spPr>
          <a:xfrm>
            <a:off x="5596128" y="3581497"/>
            <a:ext cx="6120353" cy="859536"/>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Rectangle 21"/>
          <p:cNvSpPr/>
          <p:nvPr/>
        </p:nvSpPr>
        <p:spPr>
          <a:xfrm>
            <a:off x="5596128" y="3581497"/>
            <a:ext cx="64008" cy="859536"/>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5870448" y="3682081"/>
            <a:ext cx="5608289" cy="694944"/>
          </a:xfrm>
          <a:prstGeom prst="rect">
            <a:avLst/>
          </a:prstGeom>
          <a:noFill/>
        </p:spPr>
        <p:txBody>
          <a:bodyPr wrap="square" lIns="0" tIns="0" rIns="0" bIns="0">
            <a:spAutoFit/>
          </a:bodyPr>
          <a:lstStyle/>
          <a:p>
            <a:pPr algn="l">
              <a:lnSpc>
                <a:spcPct val="113000"/>
              </a:lnSpc>
              <a:spcBef>
                <a:spcPts val="0"/>
              </a:spcBef>
              <a:spcAft>
                <a:spcPts val="0"/>
              </a:spcAft>
            </a:pPr>
            <a:r>
              <a:rPr sz="1320" b="0" i="0">
                <a:solidFill>
                  <a:srgbClr val="1A1A1A"/>
                </a:solidFill>
                <a:latin typeface="Arial"/>
              </a:rPr>
              <a:t>By the time they arrive the ischaemic window has usually closed. Phone them while you are infiltrating the local anaesthetic, not instead of it.</a:t>
            </a:r>
          </a:p>
        </p:txBody>
      </p:sp>
      <p:sp>
        <p:nvSpPr>
          <p:cNvPr id="24" name="Rounded Rectangle 23"/>
          <p:cNvSpPr/>
          <p:nvPr/>
        </p:nvSpPr>
        <p:spPr>
          <a:xfrm>
            <a:off x="475488" y="4505041"/>
            <a:ext cx="4937760" cy="859536"/>
          </a:xfrm>
          <a:prstGeom prst="roundRect">
            <a:avLst>
              <a:gd name="adj" fmla="val 6000"/>
            </a:avLst>
          </a:prstGeom>
          <a:solidFill>
            <a:srgbClr val="FFFFFF"/>
          </a:solidFill>
          <a:ln w="15875">
            <a:solidFill>
              <a:srgbClr val="D8D8D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731520" y="4788505"/>
            <a:ext cx="4480560" cy="365760"/>
          </a:xfrm>
          <a:prstGeom prst="rect">
            <a:avLst/>
          </a:prstGeom>
          <a:noFill/>
        </p:spPr>
        <p:txBody>
          <a:bodyPr wrap="square" lIns="0" tIns="0" rIns="0" bIns="0">
            <a:spAutoFit/>
          </a:bodyPr>
          <a:lstStyle/>
          <a:p>
            <a:pPr algn="l">
              <a:lnSpc>
                <a:spcPct val="115000"/>
              </a:lnSpc>
              <a:spcBef>
                <a:spcPts val="0"/>
              </a:spcBef>
              <a:spcAft>
                <a:spcPts val="0"/>
              </a:spcAft>
            </a:pPr>
            <a:r>
              <a:rPr sz="1700" b="1" i="1">
                <a:solidFill>
                  <a:srgbClr val="1A1A1A"/>
                </a:solidFill>
                <a:latin typeface="Arial"/>
              </a:rPr>
              <a:t>“What if I'm wrong?”</a:t>
            </a:r>
          </a:p>
        </p:txBody>
      </p:sp>
      <p:sp>
        <p:nvSpPr>
          <p:cNvPr id="26" name="Rounded Rectangle 25"/>
          <p:cNvSpPr/>
          <p:nvPr/>
        </p:nvSpPr>
        <p:spPr>
          <a:xfrm>
            <a:off x="5596128" y="4505041"/>
            <a:ext cx="6120353" cy="859536"/>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Rectangle 26"/>
          <p:cNvSpPr/>
          <p:nvPr/>
        </p:nvSpPr>
        <p:spPr>
          <a:xfrm>
            <a:off x="5596128" y="4505041"/>
            <a:ext cx="64008" cy="859536"/>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5870448" y="4605625"/>
            <a:ext cx="5608289" cy="694944"/>
          </a:xfrm>
          <a:prstGeom prst="rect">
            <a:avLst/>
          </a:prstGeom>
          <a:noFill/>
        </p:spPr>
        <p:txBody>
          <a:bodyPr wrap="square" lIns="0" tIns="0" rIns="0" bIns="0">
            <a:spAutoFit/>
          </a:bodyPr>
          <a:lstStyle/>
          <a:p>
            <a:pPr algn="l">
              <a:lnSpc>
                <a:spcPct val="113000"/>
              </a:lnSpc>
              <a:spcBef>
                <a:spcPts val="0"/>
              </a:spcBef>
              <a:spcAft>
                <a:spcPts val="0"/>
              </a:spcAft>
            </a:pPr>
            <a:r>
              <a:rPr sz="1320" b="0" i="0">
                <a:solidFill>
                  <a:srgbClr val="1A1A1A"/>
                </a:solidFill>
                <a:latin typeface="Arial"/>
              </a:rPr>
              <a:t>A canthotomy in an eye that did not need one heals with a good cosmetic result and is repaired at the bedside. A missed compartment syndrome does not heal. The asymmetry of harm is enormous.</a:t>
            </a:r>
          </a:p>
        </p:txBody>
      </p:sp>
      <p:sp>
        <p:nvSpPr>
          <p:cNvPr id="29" name="Rounded Rectangle 28"/>
          <p:cNvSpPr/>
          <p:nvPr/>
        </p:nvSpPr>
        <p:spPr>
          <a:xfrm>
            <a:off x="475488" y="5446873"/>
            <a:ext cx="11240993" cy="865261"/>
          </a:xfrm>
          <a:prstGeom prst="roundRect">
            <a:avLst>
              <a:gd name="adj" fmla="val 6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786384" y="5510881"/>
            <a:ext cx="10619201" cy="302254"/>
          </a:xfrm>
          <a:prstGeom prst="rect">
            <a:avLst/>
          </a:prstGeom>
          <a:noFill/>
        </p:spPr>
        <p:txBody>
          <a:bodyPr wrap="square" lIns="0" tIns="0" rIns="0" bIns="0">
            <a:spAutoFit/>
          </a:bodyPr>
          <a:lstStyle/>
          <a:p>
            <a:pPr algn="l">
              <a:lnSpc>
                <a:spcPct val="116000"/>
              </a:lnSpc>
              <a:spcBef>
                <a:spcPts val="0"/>
              </a:spcBef>
              <a:spcAft>
                <a:spcPts val="0"/>
              </a:spcAft>
            </a:pPr>
            <a:r>
              <a:rPr sz="1350" b="1" i="0">
                <a:solidFill>
                  <a:srgbClr val="DA251D"/>
                </a:solidFill>
                <a:latin typeface="Arial"/>
              </a:rPr>
              <a:t>Still tight after the inferior cantholysis? Release the superior crus. Then mannitol and acetazolamide. Then theatre.</a:t>
            </a:r>
          </a:p>
        </p:txBody>
      </p:sp>
      <p:sp>
        <p:nvSpPr>
          <p:cNvPr id="31" name="TextBox 30"/>
          <p:cNvSpPr txBox="1"/>
          <p:nvPr/>
        </p:nvSpPr>
        <p:spPr>
          <a:xfrm>
            <a:off x="786384" y="5785704"/>
            <a:ext cx="10619201" cy="286639"/>
          </a:xfrm>
          <a:prstGeom prst="rect">
            <a:avLst/>
          </a:prstGeom>
          <a:noFill/>
        </p:spPr>
        <p:txBody>
          <a:bodyPr wrap="square" lIns="0" tIns="0" rIns="0" bIns="0">
            <a:spAutoFit/>
          </a:bodyPr>
          <a:lstStyle/>
          <a:p>
            <a:pPr algn="l">
              <a:lnSpc>
                <a:spcPct val="116000"/>
              </a:lnSpc>
              <a:spcBef>
                <a:spcPts val="0"/>
              </a:spcBef>
              <a:spcAft>
                <a:spcPts val="0"/>
              </a:spcAft>
            </a:pPr>
            <a:r>
              <a:rPr sz="1250" b="0" i="0">
                <a:solidFill>
                  <a:srgbClr val="1A1A1A"/>
                </a:solidFill>
                <a:latin typeface="Arial"/>
              </a:rPr>
              <a:t>Exception — in sickle cell trait or disease avoid acetazolamide; it promotes intracameral sickling. Use methazolamide.</a:t>
            </a:r>
          </a:p>
        </p:txBody>
      </p:sp>
      <p:sp>
        <p:nvSpPr>
          <p:cNvPr id="32" name="TextBox 31"/>
          <p:cNvSpPr txBox="1"/>
          <p:nvPr/>
        </p:nvSpPr>
        <p:spPr>
          <a:xfrm>
            <a:off x="786384" y="6044911"/>
            <a:ext cx="10619201" cy="239791"/>
          </a:xfrm>
          <a:prstGeom prst="rect">
            <a:avLst/>
          </a:prstGeom>
          <a:noFill/>
        </p:spPr>
        <p:txBody>
          <a:bodyPr wrap="square" lIns="0" tIns="0" rIns="0" bIns="0">
            <a:spAutoFit/>
          </a:bodyPr>
          <a:lstStyle/>
          <a:p>
            <a:pPr algn="l">
              <a:lnSpc>
                <a:spcPct val="116000"/>
              </a:lnSpc>
              <a:spcBef>
                <a:spcPts val="0"/>
              </a:spcBef>
              <a:spcAft>
                <a:spcPts val="0"/>
              </a:spcAft>
            </a:pPr>
            <a:r>
              <a:rPr sz="950" b="0" i="0">
                <a:solidFill>
                  <a:srgbClr val="6E6E6E"/>
                </a:solidFill>
                <a:latin typeface="Arial"/>
              </a:rPr>
              <a:t>All figures: Murali et al., J Am Coll Emerg Physicians Open 2021;2(2):e12372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0957529" y="5559552"/>
            <a:ext cx="741568" cy="731520"/>
          </a:xfrm>
          <a:prstGeom prst="rect">
            <a:avLst/>
          </a:prstGeom>
        </p:spPr>
      </p:pic>
      <p:sp>
        <p:nvSpPr>
          <p:cNvPr id="4" name="TextBox 3"/>
          <p:cNvSpPr txBox="1"/>
          <p:nvPr/>
        </p:nvSpPr>
        <p:spPr>
          <a:xfrm>
            <a:off x="914400" y="2606040"/>
            <a:ext cx="9509760" cy="502920"/>
          </a:xfrm>
          <a:prstGeom prst="rect">
            <a:avLst/>
          </a:prstGeom>
          <a:noFill/>
        </p:spPr>
        <p:txBody>
          <a:bodyPr wrap="square" lIns="0" tIns="0" rIns="0" bIns="0">
            <a:spAutoFit/>
          </a:bodyPr>
          <a:lstStyle/>
          <a:p>
            <a:pPr algn="l">
              <a:lnSpc>
                <a:spcPct val="115000"/>
              </a:lnSpc>
              <a:spcBef>
                <a:spcPts val="0"/>
              </a:spcBef>
              <a:spcAft>
                <a:spcPts val="1000"/>
              </a:spcAft>
            </a:pPr>
            <a:r>
              <a:rPr sz="1600" b="1" i="0">
                <a:solidFill>
                  <a:srgbClr val="FFC9C5"/>
                </a:solidFill>
                <a:latin typeface="Arial"/>
              </a:rPr>
              <a:t>PART THREE</a:t>
            </a:r>
          </a:p>
        </p:txBody>
      </p:sp>
      <p:sp>
        <p:nvSpPr>
          <p:cNvPr id="5" name="TextBox 4"/>
          <p:cNvSpPr txBox="1"/>
          <p:nvPr/>
        </p:nvSpPr>
        <p:spPr>
          <a:xfrm>
            <a:off x="914400" y="3063240"/>
            <a:ext cx="9692640" cy="1371600"/>
          </a:xfrm>
          <a:prstGeom prst="rect">
            <a:avLst/>
          </a:prstGeom>
          <a:noFill/>
        </p:spPr>
        <p:txBody>
          <a:bodyPr wrap="square" lIns="0" tIns="0" rIns="0" bIns="0">
            <a:spAutoFit/>
          </a:bodyPr>
          <a:lstStyle/>
          <a:p>
            <a:pPr algn="l">
              <a:lnSpc>
                <a:spcPct val="115000"/>
              </a:lnSpc>
              <a:spcBef>
                <a:spcPts val="0"/>
              </a:spcBef>
              <a:spcAft>
                <a:spcPts val="0"/>
              </a:spcAft>
            </a:pPr>
            <a:r>
              <a:rPr sz="4200" b="1" i="0">
                <a:solidFill>
                  <a:srgbClr val="FFFFFF"/>
                </a:solidFill>
                <a:latin typeface="Arial"/>
              </a:rPr>
              <a:t>The rest of blunt trauma</a:t>
            </a:r>
          </a:p>
        </p:txBody>
      </p:sp>
      <p:sp>
        <p:nvSpPr>
          <p:cNvPr id="6" name="Rectangle 5"/>
          <p:cNvSpPr/>
          <p:nvPr/>
        </p:nvSpPr>
        <p:spPr>
          <a:xfrm>
            <a:off x="914400" y="2331720"/>
            <a:ext cx="18288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24</a:t>
            </a:r>
          </a:p>
        </p:txBody>
      </p:sp>
      <p:pic>
        <p:nvPicPr>
          <p:cNvPr id="6" name="Picture 5" descr="d5_hyphaema.png"/>
          <p:cNvPicPr>
            <a:picLocks noChangeAspect="1"/>
          </p:cNvPicPr>
          <p:nvPr/>
        </p:nvPicPr>
        <p:blipFill>
          <a:blip r:embed="rId3"/>
          <a:stretch>
            <a:fillRect/>
          </a:stretch>
        </p:blipFill>
        <p:spPr>
          <a:xfrm>
            <a:off x="219456" y="128827"/>
            <a:ext cx="11753057" cy="628944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Hyphaema — what it actually looks like</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Sit the patient up and look again in twenty minutes. The layer declares itself.</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25</a:t>
            </a:r>
          </a:p>
        </p:txBody>
      </p:sp>
      <p:pic>
        <p:nvPicPr>
          <p:cNvPr id="10" name="Picture 9" descr="eyerounds_hyphema.png"/>
          <p:cNvPicPr>
            <a:picLocks noChangeAspect="1"/>
          </p:cNvPicPr>
          <p:nvPr/>
        </p:nvPicPr>
        <p:blipFill>
          <a:blip r:embed="rId4"/>
          <a:srcRect t="7708" b="7708"/>
          <a:stretch>
            <a:fillRect/>
          </a:stretch>
        </p:blipFill>
        <p:spPr>
          <a:xfrm>
            <a:off x="475488" y="1389888"/>
            <a:ext cx="2659372" cy="2249424"/>
          </a:xfrm>
          <a:prstGeom prst="rect">
            <a:avLst/>
          </a:prstGeom>
        </p:spPr>
      </p:pic>
      <p:sp>
        <p:nvSpPr>
          <p:cNvPr id="11" name="Rectangle 10"/>
          <p:cNvSpPr/>
          <p:nvPr/>
        </p:nvSpPr>
        <p:spPr>
          <a:xfrm>
            <a:off x="475488" y="3639312"/>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3749039"/>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Layered hyphaema on slit lamp</a:t>
            </a:r>
          </a:p>
        </p:txBody>
      </p:sp>
      <p:sp>
        <p:nvSpPr>
          <p:cNvPr id="13" name="TextBox 12"/>
          <p:cNvSpPr txBox="1"/>
          <p:nvPr/>
        </p:nvSpPr>
        <p:spPr>
          <a:xfrm>
            <a:off x="475488" y="3985526"/>
            <a:ext cx="2659372"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The classic meniscus. Note the fluid level is horizontal.</a:t>
            </a:r>
          </a:p>
        </p:txBody>
      </p:sp>
      <p:sp>
        <p:nvSpPr>
          <p:cNvPr id="14" name="TextBox 13"/>
          <p:cNvSpPr txBox="1"/>
          <p:nvPr/>
        </p:nvSpPr>
        <p:spPr>
          <a:xfrm>
            <a:off x="475488" y="4353806"/>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15" name="Picture 14" descr="wiki_hyphema_half.png"/>
          <p:cNvPicPr>
            <a:picLocks noChangeAspect="1"/>
          </p:cNvPicPr>
          <p:nvPr/>
        </p:nvPicPr>
        <p:blipFill>
          <a:blip r:embed="rId5"/>
          <a:srcRect l="4484" r="4484"/>
          <a:stretch>
            <a:fillRect/>
          </a:stretch>
        </p:blipFill>
        <p:spPr>
          <a:xfrm>
            <a:off x="3336028" y="1389888"/>
            <a:ext cx="2659372" cy="2249424"/>
          </a:xfrm>
          <a:prstGeom prst="rect">
            <a:avLst/>
          </a:prstGeom>
        </p:spPr>
      </p:pic>
      <p:sp>
        <p:nvSpPr>
          <p:cNvPr id="16" name="Rectangle 15"/>
          <p:cNvSpPr/>
          <p:nvPr/>
        </p:nvSpPr>
        <p:spPr>
          <a:xfrm>
            <a:off x="3336028" y="3639312"/>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3336028" y="3749039"/>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Grade II — a third to a half</a:t>
            </a:r>
          </a:p>
        </p:txBody>
      </p:sp>
      <p:sp>
        <p:nvSpPr>
          <p:cNvPr id="18" name="TextBox 17"/>
          <p:cNvSpPr txBox="1"/>
          <p:nvPr/>
        </p:nvSpPr>
        <p:spPr>
          <a:xfrm>
            <a:off x="3336028" y="3985526"/>
            <a:ext cx="2659372"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Iris detail below the level is completely obscured.</a:t>
            </a:r>
          </a:p>
        </p:txBody>
      </p:sp>
      <p:sp>
        <p:nvSpPr>
          <p:cNvPr id="19" name="TextBox 18"/>
          <p:cNvSpPr txBox="1"/>
          <p:nvPr/>
        </p:nvSpPr>
        <p:spPr>
          <a:xfrm>
            <a:off x="3336028" y="4353806"/>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2.5</a:t>
            </a:r>
          </a:p>
        </p:txBody>
      </p:sp>
      <p:pic>
        <p:nvPicPr>
          <p:cNvPr id="20" name="Picture 19" descr="coreem_hyphema.png"/>
          <p:cNvPicPr>
            <a:picLocks noChangeAspect="1"/>
          </p:cNvPicPr>
          <p:nvPr/>
        </p:nvPicPr>
        <p:blipFill>
          <a:blip r:embed="rId6"/>
          <a:srcRect l="9374" r="9374"/>
          <a:stretch>
            <a:fillRect/>
          </a:stretch>
        </p:blipFill>
        <p:spPr>
          <a:xfrm>
            <a:off x="6196568" y="1389888"/>
            <a:ext cx="2659372" cy="2249424"/>
          </a:xfrm>
          <a:prstGeom prst="rect">
            <a:avLst/>
          </a:prstGeom>
        </p:spPr>
      </p:pic>
      <p:sp>
        <p:nvSpPr>
          <p:cNvPr id="21" name="Rectangle 20"/>
          <p:cNvSpPr/>
          <p:nvPr/>
        </p:nvSpPr>
        <p:spPr>
          <a:xfrm>
            <a:off x="6196568" y="3639312"/>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6196568" y="3749039"/>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Large hyphaema</a:t>
            </a:r>
          </a:p>
        </p:txBody>
      </p:sp>
      <p:sp>
        <p:nvSpPr>
          <p:cNvPr id="23" name="TextBox 22"/>
          <p:cNvSpPr txBox="1"/>
          <p:nvPr/>
        </p:nvSpPr>
        <p:spPr>
          <a:xfrm>
            <a:off x="6196568" y="3985526"/>
            <a:ext cx="2659372" cy="239003"/>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Approaching total. Check the pressure.</a:t>
            </a:r>
          </a:p>
        </p:txBody>
      </p:sp>
      <p:sp>
        <p:nvSpPr>
          <p:cNvPr id="24" name="TextBox 23"/>
          <p:cNvSpPr txBox="1"/>
          <p:nvPr/>
        </p:nvSpPr>
        <p:spPr>
          <a:xfrm>
            <a:off x="6196568" y="4187954"/>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LITFL (CC BY-NC-SA 4.0) via CoreEM.net</a:t>
            </a:r>
          </a:p>
        </p:txBody>
      </p:sp>
      <p:pic>
        <p:nvPicPr>
          <p:cNvPr id="25" name="Picture 24" descr="wiki_hyphema_total.png"/>
          <p:cNvPicPr>
            <a:picLocks noChangeAspect="1"/>
          </p:cNvPicPr>
          <p:nvPr/>
        </p:nvPicPr>
        <p:blipFill>
          <a:blip r:embed="rId7"/>
          <a:srcRect t="2124" b="2124"/>
          <a:stretch>
            <a:fillRect/>
          </a:stretch>
        </p:blipFill>
        <p:spPr>
          <a:xfrm>
            <a:off x="9057109" y="1389888"/>
            <a:ext cx="2659372" cy="2249424"/>
          </a:xfrm>
          <a:prstGeom prst="rect">
            <a:avLst/>
          </a:prstGeom>
        </p:spPr>
      </p:pic>
      <p:sp>
        <p:nvSpPr>
          <p:cNvPr id="26" name="Rectangle 25"/>
          <p:cNvSpPr/>
          <p:nvPr/>
        </p:nvSpPr>
        <p:spPr>
          <a:xfrm>
            <a:off x="9057109" y="3639312"/>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9057109" y="3749039"/>
            <a:ext cx="2659372" cy="472973"/>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Grade IV — total, the “eight-ball”</a:t>
            </a:r>
          </a:p>
        </p:txBody>
      </p:sp>
      <p:sp>
        <p:nvSpPr>
          <p:cNvPr id="28" name="TextBox 27"/>
          <p:cNvSpPr txBox="1"/>
          <p:nvPr/>
        </p:nvSpPr>
        <p:spPr>
          <a:xfrm>
            <a:off x="9057109" y="4185437"/>
            <a:ext cx="2659372"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No view of the iris at all. Needs ophthalmology today.</a:t>
            </a:r>
          </a:p>
        </p:txBody>
      </p:sp>
      <p:sp>
        <p:nvSpPr>
          <p:cNvPr id="29" name="TextBox 28"/>
          <p:cNvSpPr txBox="1"/>
          <p:nvPr/>
        </p:nvSpPr>
        <p:spPr>
          <a:xfrm>
            <a:off x="9057109" y="4553717"/>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4.0</a:t>
            </a:r>
          </a:p>
        </p:txBody>
      </p:sp>
      <p:sp>
        <p:nvSpPr>
          <p:cNvPr id="30" name="Rounded Rectangle 29"/>
          <p:cNvSpPr/>
          <p:nvPr/>
        </p:nvSpPr>
        <p:spPr>
          <a:xfrm>
            <a:off x="475488" y="4754880"/>
            <a:ext cx="11240993" cy="1311859"/>
          </a:xfrm>
          <a:prstGeom prst="roundRect">
            <a:avLst>
              <a:gd name="adj" fmla="val 6000"/>
            </a:avLst>
          </a:prstGeom>
          <a:solidFill>
            <a:srgbClr val="FDECEA"/>
          </a:solidFill>
          <a:ln w="2222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786384" y="4882896"/>
            <a:ext cx="10619201" cy="559917"/>
          </a:xfrm>
          <a:prstGeom prst="rect">
            <a:avLst/>
          </a:prstGeom>
          <a:noFill/>
        </p:spPr>
        <p:txBody>
          <a:bodyPr wrap="square" lIns="0" tIns="0" rIns="0" bIns="0">
            <a:spAutoFit/>
          </a:bodyPr>
          <a:lstStyle/>
          <a:p>
            <a:pPr algn="l">
              <a:lnSpc>
                <a:spcPct val="116000"/>
              </a:lnSpc>
              <a:spcBef>
                <a:spcPts val="0"/>
              </a:spcBef>
              <a:spcAft>
                <a:spcPts val="0"/>
              </a:spcAft>
            </a:pPr>
            <a:r>
              <a:rPr sz="1500" b="0" i="0">
                <a:solidFill>
                  <a:srgbClr val="1A1A1A"/>
                </a:solidFill>
                <a:latin typeface="Arial"/>
              </a:rPr>
              <a:t>Admit or refer same-day:  grade III or IV  ·  IOP not controlled on maximal medical therapy  ·  sickle cell trait or disease  ·  any bleeding disorder or anticoagulation  ·  a child you cannot reliably follow up  ·  re-bleeding</a:t>
            </a:r>
          </a:p>
        </p:txBody>
      </p:sp>
      <p:sp>
        <p:nvSpPr>
          <p:cNvPr id="32" name="TextBox 31"/>
          <p:cNvSpPr txBox="1"/>
          <p:nvPr/>
        </p:nvSpPr>
        <p:spPr>
          <a:xfrm>
            <a:off x="786384" y="5415381"/>
            <a:ext cx="10619201" cy="244619"/>
          </a:xfrm>
          <a:prstGeom prst="rect">
            <a:avLst/>
          </a:prstGeom>
          <a:noFill/>
        </p:spPr>
        <p:txBody>
          <a:bodyPr wrap="square" lIns="0" tIns="0" rIns="0" bIns="0">
            <a:spAutoFit/>
          </a:bodyPr>
          <a:lstStyle/>
          <a:p>
            <a:pPr algn="l">
              <a:lnSpc>
                <a:spcPct val="116000"/>
              </a:lnSpc>
              <a:spcBef>
                <a:spcPts val="0"/>
              </a:spcBef>
              <a:spcAft>
                <a:spcPts val="0"/>
              </a:spcAft>
            </a:pPr>
            <a:r>
              <a:rPr sz="1500" b="1" i="0" dirty="0">
                <a:solidFill>
                  <a:srgbClr val="DA251D"/>
                </a:solidFill>
                <a:latin typeface="Arial"/>
              </a:rPr>
              <a:t>Re-bleeding happens around days 2 to 5 and is the event that blinds. Warn the patient, and make the follow-up </a:t>
            </a:r>
            <a:r>
              <a:rPr lang="en-US" sz="1500" b="1" dirty="0">
                <a:solidFill>
                  <a:srgbClr val="DA251D"/>
                </a:solidFill>
                <a:latin typeface="Arial"/>
              </a:rPr>
              <a:t>plan</a:t>
            </a:r>
            <a:endParaRPr sz="1500" b="1" i="0" dirty="0">
              <a:solidFill>
                <a:srgbClr val="DA251D"/>
              </a:solidFill>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26</a:t>
            </a:r>
          </a:p>
        </p:txBody>
      </p:sp>
      <p:pic>
        <p:nvPicPr>
          <p:cNvPr id="6" name="Picture 5" descr="d8_blowout.png"/>
          <p:cNvPicPr>
            <a:picLocks noChangeAspect="1"/>
          </p:cNvPicPr>
          <p:nvPr/>
        </p:nvPicPr>
        <p:blipFill>
          <a:blip r:embed="rId3"/>
          <a:stretch>
            <a:fillRect/>
          </a:stretch>
        </p:blipFill>
        <p:spPr>
          <a:xfrm>
            <a:off x="862331" y="91440"/>
            <a:ext cx="10467306" cy="636422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Orbital fractures on CT — the four to recognise</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242887"/>
          </a:xfrm>
          <a:prstGeom prst="rect">
            <a:avLst/>
          </a:prstGeom>
          <a:noFill/>
        </p:spPr>
        <p:txBody>
          <a:bodyPr wrap="square" lIns="0" tIns="0" rIns="0" bIns="0">
            <a:spAutoFit/>
          </a:bodyPr>
          <a:lstStyle/>
          <a:p>
            <a:pPr algn="l">
              <a:lnSpc>
                <a:spcPct val="115000"/>
              </a:lnSpc>
              <a:spcBef>
                <a:spcPts val="0"/>
              </a:spcBef>
              <a:spcAft>
                <a:spcPts val="0"/>
              </a:spcAft>
            </a:pPr>
            <a:r>
              <a:rPr sz="1500" b="0" i="0" dirty="0">
                <a:solidFill>
                  <a:srgbClr val="6E6E6E"/>
                </a:solidFill>
                <a:latin typeface="Arial"/>
              </a:rPr>
              <a:t>Coronal cuts are the ones that show you the floor and the roof</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27</a:t>
            </a:r>
          </a:p>
        </p:txBody>
      </p:sp>
      <p:pic>
        <p:nvPicPr>
          <p:cNvPr id="10" name="Picture 9" descr="wiki_floorfx.png"/>
          <p:cNvPicPr>
            <a:picLocks noChangeAspect="1"/>
          </p:cNvPicPr>
          <p:nvPr/>
        </p:nvPicPr>
        <p:blipFill>
          <a:blip r:embed="rId4"/>
          <a:srcRect l="4062" r="4062"/>
          <a:stretch>
            <a:fillRect/>
          </a:stretch>
        </p:blipFill>
        <p:spPr>
          <a:xfrm>
            <a:off x="475488" y="1389888"/>
            <a:ext cx="2659372" cy="2194560"/>
          </a:xfrm>
          <a:prstGeom prst="rect">
            <a:avLst/>
          </a:prstGeom>
        </p:spPr>
      </p:pic>
      <p:sp>
        <p:nvSpPr>
          <p:cNvPr id="11" name="Rectangle 10"/>
          <p:cNvSpPr/>
          <p:nvPr/>
        </p:nvSpPr>
        <p:spPr>
          <a:xfrm>
            <a:off x="475488" y="3584448"/>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3694176"/>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Orbital FLOOR fracture</a:t>
            </a:r>
          </a:p>
        </p:txBody>
      </p:sp>
      <p:sp>
        <p:nvSpPr>
          <p:cNvPr id="13" name="TextBox 12"/>
          <p:cNvSpPr txBox="1"/>
          <p:nvPr/>
        </p:nvSpPr>
        <p:spPr>
          <a:xfrm>
            <a:off x="475488" y="3930662"/>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The commonest. Orbital fat and inferior rectus drop towards the maxillary sinus. Look for a fluid level in the sinus.</a:t>
            </a:r>
          </a:p>
        </p:txBody>
      </p:sp>
      <p:sp>
        <p:nvSpPr>
          <p:cNvPr id="14" name="TextBox 13"/>
          <p:cNvSpPr txBox="1"/>
          <p:nvPr/>
        </p:nvSpPr>
        <p:spPr>
          <a:xfrm>
            <a:off x="475488" y="4464794"/>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4.0</a:t>
            </a:r>
          </a:p>
        </p:txBody>
      </p:sp>
      <p:pic>
        <p:nvPicPr>
          <p:cNvPr id="15" name="Picture 14" descr="eyerounds_medialwall.png"/>
          <p:cNvPicPr>
            <a:picLocks noChangeAspect="1"/>
          </p:cNvPicPr>
          <p:nvPr/>
        </p:nvPicPr>
        <p:blipFill>
          <a:blip r:embed="rId5"/>
          <a:srcRect l="4557" r="4557"/>
          <a:stretch>
            <a:fillRect/>
          </a:stretch>
        </p:blipFill>
        <p:spPr>
          <a:xfrm>
            <a:off x="3336028" y="1389888"/>
            <a:ext cx="2659372" cy="2194560"/>
          </a:xfrm>
          <a:prstGeom prst="rect">
            <a:avLst/>
          </a:prstGeom>
        </p:spPr>
      </p:pic>
      <p:sp>
        <p:nvSpPr>
          <p:cNvPr id="16" name="Rectangle 15"/>
          <p:cNvSpPr/>
          <p:nvPr/>
        </p:nvSpPr>
        <p:spPr>
          <a:xfrm>
            <a:off x="3336028" y="3584448"/>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3336028" y="3694176"/>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MEDIAL WALL blowout</a:t>
            </a:r>
          </a:p>
        </p:txBody>
      </p:sp>
      <p:sp>
        <p:nvSpPr>
          <p:cNvPr id="18" name="TextBox 17"/>
          <p:cNvSpPr txBox="1"/>
          <p:nvPr/>
        </p:nvSpPr>
        <p:spPr>
          <a:xfrm>
            <a:off x="3336028" y="3930662"/>
            <a:ext cx="2659372" cy="736559"/>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The lamina papyracea is paper-thin. Entrapment of medial rectus restricts horizontal gaze. Warn against nose-blowing.</a:t>
            </a:r>
          </a:p>
        </p:txBody>
      </p:sp>
      <p:sp>
        <p:nvSpPr>
          <p:cNvPr id="19" name="TextBox 18"/>
          <p:cNvSpPr txBox="1"/>
          <p:nvPr/>
        </p:nvSpPr>
        <p:spPr>
          <a:xfrm>
            <a:off x="3336028" y="4630646"/>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20" name="Picture 19" descr="eyerounds_rooffx.png"/>
          <p:cNvPicPr>
            <a:picLocks noChangeAspect="1"/>
          </p:cNvPicPr>
          <p:nvPr/>
        </p:nvPicPr>
        <p:blipFill>
          <a:blip r:embed="rId6"/>
          <a:srcRect t="8739" b="8739"/>
          <a:stretch>
            <a:fillRect/>
          </a:stretch>
        </p:blipFill>
        <p:spPr>
          <a:xfrm>
            <a:off x="6196568" y="1389888"/>
            <a:ext cx="2659372" cy="2194560"/>
          </a:xfrm>
          <a:prstGeom prst="rect">
            <a:avLst/>
          </a:prstGeom>
        </p:spPr>
      </p:pic>
      <p:sp>
        <p:nvSpPr>
          <p:cNvPr id="21" name="Rectangle 20"/>
          <p:cNvSpPr/>
          <p:nvPr/>
        </p:nvSpPr>
        <p:spPr>
          <a:xfrm>
            <a:off x="6196568" y="3584448"/>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6196568" y="3694176"/>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Orbital ROOF fracture</a:t>
            </a:r>
          </a:p>
        </p:txBody>
      </p:sp>
      <p:sp>
        <p:nvSpPr>
          <p:cNvPr id="23" name="TextBox 22"/>
          <p:cNvSpPr txBox="1"/>
          <p:nvPr/>
        </p:nvSpPr>
        <p:spPr>
          <a:xfrm>
            <a:off x="6196568" y="3930662"/>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Think intracranial. Associated with frontal lobe contusion, pneumocephalus and CSF leak. Involve neurosurgery.</a:t>
            </a:r>
          </a:p>
        </p:txBody>
      </p:sp>
      <p:sp>
        <p:nvSpPr>
          <p:cNvPr id="24" name="TextBox 23"/>
          <p:cNvSpPr txBox="1"/>
          <p:nvPr/>
        </p:nvSpPr>
        <p:spPr>
          <a:xfrm>
            <a:off x="6196568" y="4464794"/>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25" name="Picture 24" descr="eyerounds_zmc.png"/>
          <p:cNvPicPr>
            <a:picLocks noChangeAspect="1"/>
          </p:cNvPicPr>
          <p:nvPr/>
        </p:nvPicPr>
        <p:blipFill>
          <a:blip r:embed="rId7"/>
          <a:srcRect t="14645" b="14645"/>
          <a:stretch>
            <a:fillRect/>
          </a:stretch>
        </p:blipFill>
        <p:spPr>
          <a:xfrm>
            <a:off x="9057109" y="1389888"/>
            <a:ext cx="2659372" cy="2194560"/>
          </a:xfrm>
          <a:prstGeom prst="rect">
            <a:avLst/>
          </a:prstGeom>
        </p:spPr>
      </p:pic>
      <p:sp>
        <p:nvSpPr>
          <p:cNvPr id="26" name="Rectangle 25"/>
          <p:cNvSpPr/>
          <p:nvPr/>
        </p:nvSpPr>
        <p:spPr>
          <a:xfrm>
            <a:off x="9057109" y="3584448"/>
            <a:ext cx="2659372"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9057109" y="3694176"/>
            <a:ext cx="2659372"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Zygomaticomaxillary complex</a:t>
            </a:r>
          </a:p>
        </p:txBody>
      </p:sp>
      <p:sp>
        <p:nvSpPr>
          <p:cNvPr id="28" name="TextBox 27"/>
          <p:cNvSpPr txBox="1"/>
          <p:nvPr/>
        </p:nvSpPr>
        <p:spPr>
          <a:xfrm>
            <a:off x="9057109" y="3930662"/>
            <a:ext cx="2659372"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The lateral orbital wall comes with it. Flat cheek, step at the rim, numb cheek, trismus. Maxillofacial referral.</a:t>
            </a:r>
          </a:p>
        </p:txBody>
      </p:sp>
      <p:sp>
        <p:nvSpPr>
          <p:cNvPr id="29" name="TextBox 28"/>
          <p:cNvSpPr txBox="1"/>
          <p:nvPr/>
        </p:nvSpPr>
        <p:spPr>
          <a:xfrm>
            <a:off x="9057109" y="4464794"/>
            <a:ext cx="2659372"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sp>
        <p:nvSpPr>
          <p:cNvPr id="30" name="Rounded Rectangle 29"/>
          <p:cNvSpPr/>
          <p:nvPr/>
        </p:nvSpPr>
        <p:spPr>
          <a:xfrm>
            <a:off x="475488" y="4791456"/>
            <a:ext cx="11240993" cy="1280627"/>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786384" y="4919472"/>
            <a:ext cx="10619201" cy="544301"/>
          </a:xfrm>
          <a:prstGeom prst="rect">
            <a:avLst/>
          </a:prstGeom>
          <a:noFill/>
        </p:spPr>
        <p:txBody>
          <a:bodyPr wrap="square" lIns="0" tIns="0" rIns="0" bIns="0">
            <a:spAutoFit/>
          </a:bodyPr>
          <a:lstStyle/>
          <a:p>
            <a:pPr algn="l">
              <a:lnSpc>
                <a:spcPct val="116000"/>
              </a:lnSpc>
              <a:spcBef>
                <a:spcPts val="0"/>
              </a:spcBef>
              <a:spcAft>
                <a:spcPts val="0"/>
              </a:spcAft>
            </a:pPr>
            <a:r>
              <a:rPr sz="1450" b="0" i="0">
                <a:solidFill>
                  <a:srgbClr val="1A1A1A"/>
                </a:solidFill>
                <a:latin typeface="Arial"/>
              </a:rPr>
              <a:t>What to document in every orbital fracture:  visual acuity  ·  pupils and RAPD  ·  full eye movements and diplopia  ·  infraorbital (V2) sensation over the cheek, upper lip and upper teeth  ·  enophthalmos  ·  surgical emphysema</a:t>
            </a:r>
          </a:p>
        </p:txBody>
      </p:sp>
      <p:sp>
        <p:nvSpPr>
          <p:cNvPr id="32" name="TextBox 31"/>
          <p:cNvSpPr txBox="1"/>
          <p:nvPr/>
        </p:nvSpPr>
        <p:spPr>
          <a:xfrm>
            <a:off x="786384" y="5436341"/>
            <a:ext cx="10619201" cy="544301"/>
          </a:xfrm>
          <a:prstGeom prst="rect">
            <a:avLst/>
          </a:prstGeom>
          <a:noFill/>
        </p:spPr>
        <p:txBody>
          <a:bodyPr wrap="square" lIns="0" tIns="0" rIns="0" bIns="0">
            <a:spAutoFit/>
          </a:bodyPr>
          <a:lstStyle/>
          <a:p>
            <a:pPr algn="l">
              <a:lnSpc>
                <a:spcPct val="116000"/>
              </a:lnSpc>
              <a:spcBef>
                <a:spcPts val="0"/>
              </a:spcBef>
              <a:spcAft>
                <a:spcPts val="0"/>
              </a:spcAft>
            </a:pPr>
            <a:r>
              <a:rPr sz="1450" b="1" i="0">
                <a:solidFill>
                  <a:srgbClr val="DA251D"/>
                </a:solidFill>
                <a:latin typeface="Arial"/>
              </a:rPr>
              <a:t>And tell every one of them: do not blow your nose. That is how orbital emphysema and, occasionally, an orbital compartment syndrome get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sz="2700" b="1" i="0" dirty="0">
                <a:solidFill>
                  <a:srgbClr val="1A1A1A"/>
                </a:solidFill>
                <a:latin typeface="Arial"/>
              </a:rPr>
              <a:t>Retinal detachment — </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28</a:t>
            </a:r>
          </a:p>
        </p:txBody>
      </p:sp>
      <p:pic>
        <p:nvPicPr>
          <p:cNvPr id="9" name="Picture 8" descr="wiki_rdus.png"/>
          <p:cNvPicPr>
            <a:picLocks noChangeAspect="1"/>
          </p:cNvPicPr>
          <p:nvPr/>
        </p:nvPicPr>
        <p:blipFill>
          <a:blip r:embed="rId4"/>
          <a:srcRect t="12710" b="12710"/>
          <a:stretch>
            <a:fillRect/>
          </a:stretch>
        </p:blipFill>
        <p:spPr>
          <a:xfrm>
            <a:off x="475488" y="1371600"/>
            <a:ext cx="5120640" cy="3291840"/>
          </a:xfrm>
          <a:prstGeom prst="rect">
            <a:avLst/>
          </a:prstGeom>
        </p:spPr>
      </p:pic>
      <p:sp>
        <p:nvSpPr>
          <p:cNvPr id="10" name="Rectangle 9"/>
          <p:cNvSpPr/>
          <p:nvPr/>
        </p:nvSpPr>
        <p:spPr>
          <a:xfrm>
            <a:off x="475488" y="4645152"/>
            <a:ext cx="5120640"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475488" y="4736592"/>
            <a:ext cx="5120640" cy="219456"/>
          </a:xfrm>
          <a:prstGeom prst="rect">
            <a:avLst/>
          </a:prstGeom>
          <a:noFill/>
        </p:spPr>
        <p:txBody>
          <a:bodyPr wrap="square" lIns="0" tIns="0" rIns="0" bIns="0">
            <a:spAutoFit/>
          </a:bodyPr>
          <a:lstStyle/>
          <a:p>
            <a:pPr algn="l">
              <a:lnSpc>
                <a:spcPct val="115000"/>
              </a:lnSpc>
              <a:spcBef>
                <a:spcPts val="0"/>
              </a:spcBef>
              <a:spcAft>
                <a:spcPts val="0"/>
              </a:spcAft>
            </a:pPr>
            <a:r>
              <a:rPr sz="1000" b="0" i="0">
                <a:solidFill>
                  <a:srgbClr val="6E6E6E"/>
                </a:solidFill>
                <a:latin typeface="Arial"/>
              </a:rPr>
              <a:t>Ocular POCUS: the detached retina appears as a bright undulating membrane in the vitreous, tethered at the optic disc.
Image: Wikimedia Commons, CC BY-SA 4.0</a:t>
            </a:r>
          </a:p>
        </p:txBody>
      </p:sp>
      <p:sp>
        <p:nvSpPr>
          <p:cNvPr id="12" name="Rounded Rectangle 11"/>
          <p:cNvSpPr/>
          <p:nvPr/>
        </p:nvSpPr>
        <p:spPr>
          <a:xfrm>
            <a:off x="5870448" y="1371600"/>
            <a:ext cx="5846033" cy="2142382"/>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5872276" y="1371600"/>
            <a:ext cx="5842375" cy="420624"/>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071616" y="1453896"/>
            <a:ext cx="5407121" cy="292608"/>
          </a:xfrm>
          <a:prstGeom prst="rect">
            <a:avLst/>
          </a:prstGeom>
          <a:noFill/>
        </p:spPr>
        <p:txBody>
          <a:bodyPr wrap="square" lIns="0" tIns="0" rIns="0" bIns="0">
            <a:spAutoFit/>
          </a:bodyPr>
          <a:lstStyle/>
          <a:p>
            <a:pPr algn="l">
              <a:lnSpc>
                <a:spcPct val="110000"/>
              </a:lnSpc>
              <a:spcBef>
                <a:spcPts val="0"/>
              </a:spcBef>
              <a:spcAft>
                <a:spcPts val="0"/>
              </a:spcAft>
            </a:pPr>
            <a:r>
              <a:rPr sz="1450" b="1" i="0">
                <a:solidFill>
                  <a:srgbClr val="DA251D"/>
                </a:solidFill>
                <a:latin typeface="Arial"/>
              </a:rPr>
              <a:t>ASK THESE THREE QUESTIONS</a:t>
            </a:r>
          </a:p>
        </p:txBody>
      </p:sp>
      <p:sp>
        <p:nvSpPr>
          <p:cNvPr id="15" name="Rectangle 14"/>
          <p:cNvSpPr/>
          <p:nvPr/>
        </p:nvSpPr>
        <p:spPr>
          <a:xfrm>
            <a:off x="6089904" y="2007108"/>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6291072" y="1915668"/>
            <a:ext cx="5187665"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Any flashing lights? (photopsia)</a:t>
            </a:r>
          </a:p>
        </p:txBody>
      </p:sp>
      <p:sp>
        <p:nvSpPr>
          <p:cNvPr id="17" name="Rectangle 16"/>
          <p:cNvSpPr/>
          <p:nvPr/>
        </p:nvSpPr>
        <p:spPr>
          <a:xfrm>
            <a:off x="6089904" y="231762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6291072" y="2226186"/>
            <a:ext cx="5187665"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Any new floaters, or a shower of them?</a:t>
            </a:r>
          </a:p>
        </p:txBody>
      </p:sp>
      <p:sp>
        <p:nvSpPr>
          <p:cNvPr id="19" name="Rectangle 18"/>
          <p:cNvSpPr/>
          <p:nvPr/>
        </p:nvSpPr>
        <p:spPr>
          <a:xfrm>
            <a:off x="6089904" y="2628145"/>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6291072" y="2536705"/>
            <a:ext cx="5187665"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Any curtain, veil or shadow across part of the vision?</a:t>
            </a:r>
          </a:p>
        </p:txBody>
      </p:sp>
      <p:sp>
        <p:nvSpPr>
          <p:cNvPr id="21" name="Rectangle 20"/>
          <p:cNvSpPr/>
          <p:nvPr/>
        </p:nvSpPr>
        <p:spPr>
          <a:xfrm>
            <a:off x="6089904" y="2938664"/>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6291072" y="2847224"/>
            <a:ext cx="5187665" cy="215444"/>
          </a:xfrm>
          <a:prstGeom prst="rect">
            <a:avLst/>
          </a:prstGeom>
          <a:noFill/>
        </p:spPr>
        <p:txBody>
          <a:bodyPr wrap="square" lIns="0" tIns="0" rIns="0" bIns="0">
            <a:spAutoFit/>
          </a:bodyPr>
          <a:lstStyle/>
          <a:p>
            <a:pPr algn="l">
              <a:lnSpc>
                <a:spcPct val="113000"/>
              </a:lnSpc>
              <a:spcBef>
                <a:spcPts val="0"/>
              </a:spcBef>
              <a:spcAft>
                <a:spcPts val="0"/>
              </a:spcAft>
            </a:pPr>
            <a:r>
              <a:rPr sz="1350" b="0" i="0" dirty="0">
                <a:solidFill>
                  <a:srgbClr val="1A1A1A"/>
                </a:solidFill>
                <a:latin typeface="Arial"/>
              </a:rPr>
              <a:t>Then TEST THE FIELDS — four quadrants, each eye. </a:t>
            </a:r>
          </a:p>
        </p:txBody>
      </p:sp>
      <p:sp>
        <p:nvSpPr>
          <p:cNvPr id="23" name="Rounded Rectangle 22"/>
          <p:cNvSpPr/>
          <p:nvPr/>
        </p:nvSpPr>
        <p:spPr>
          <a:xfrm>
            <a:off x="5870448" y="3621024"/>
            <a:ext cx="5846033" cy="2347744"/>
          </a:xfrm>
          <a:prstGeom prst="roundRect">
            <a:avLst>
              <a:gd name="adj" fmla="val 6000"/>
            </a:avLst>
          </a:prstGeom>
          <a:solidFill>
            <a:srgbClr val="FFFFFF"/>
          </a:solidFill>
          <a:ln w="24130">
            <a:solidFill>
              <a:srgbClr val="6E6E6E"/>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ectangle 23"/>
          <p:cNvSpPr/>
          <p:nvPr/>
        </p:nvSpPr>
        <p:spPr>
          <a:xfrm>
            <a:off x="5872276" y="3621024"/>
            <a:ext cx="5842375"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6071616" y="3703320"/>
            <a:ext cx="5407121" cy="292608"/>
          </a:xfrm>
          <a:prstGeom prst="rect">
            <a:avLst/>
          </a:prstGeom>
          <a:noFill/>
        </p:spPr>
        <p:txBody>
          <a:bodyPr wrap="square" lIns="0" tIns="0" rIns="0" bIns="0">
            <a:spAutoFit/>
          </a:bodyPr>
          <a:lstStyle/>
          <a:p>
            <a:pPr algn="l">
              <a:lnSpc>
                <a:spcPct val="110000"/>
              </a:lnSpc>
              <a:spcBef>
                <a:spcPts val="0"/>
              </a:spcBef>
              <a:spcAft>
                <a:spcPts val="0"/>
              </a:spcAft>
            </a:pPr>
            <a:r>
              <a:rPr sz="1450" b="1" i="0">
                <a:solidFill>
                  <a:srgbClr val="6E6E6E"/>
                </a:solidFill>
                <a:latin typeface="Arial"/>
              </a:rPr>
              <a:t>WHAT POCUS CAN AND CANNOT DO</a:t>
            </a:r>
          </a:p>
        </p:txBody>
      </p:sp>
      <p:sp>
        <p:nvSpPr>
          <p:cNvPr id="26" name="Rectangle 25"/>
          <p:cNvSpPr/>
          <p:nvPr/>
        </p:nvSpPr>
        <p:spPr>
          <a:xfrm>
            <a:off x="6089904" y="4256532"/>
            <a:ext cx="91440" cy="91440"/>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6291072" y="4165091"/>
            <a:ext cx="5187665" cy="502165"/>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Retinal detachment: sensitivity 94%, specificity 94% (meta-analysis, 1 189 eyes)</a:t>
            </a:r>
          </a:p>
        </p:txBody>
      </p:sp>
      <p:sp>
        <p:nvSpPr>
          <p:cNvPr id="28" name="Rectangle 27"/>
          <p:cNvSpPr/>
          <p:nvPr/>
        </p:nvSpPr>
        <p:spPr>
          <a:xfrm>
            <a:off x="6089904" y="4772413"/>
            <a:ext cx="91440" cy="91440"/>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291072" y="4680973"/>
            <a:ext cx="5187665"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Vitreous haemorrhage 90% / 92%.  Lens dislocation 97% / 99%.</a:t>
            </a:r>
          </a:p>
        </p:txBody>
      </p:sp>
      <p:sp>
        <p:nvSpPr>
          <p:cNvPr id="30" name="Rectangle 29"/>
          <p:cNvSpPr/>
          <p:nvPr/>
        </p:nvSpPr>
        <p:spPr>
          <a:xfrm>
            <a:off x="6089904" y="5082932"/>
            <a:ext cx="91440" cy="91440"/>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291072" y="4991492"/>
            <a:ext cx="5187665" cy="502165"/>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It does NOT replace the ophthalmologist, and it is poor at retinal TEARS.</a:t>
            </a:r>
          </a:p>
        </p:txBody>
      </p:sp>
      <p:sp>
        <p:nvSpPr>
          <p:cNvPr id="32" name="Rectangle 31"/>
          <p:cNvSpPr/>
          <p:nvPr/>
        </p:nvSpPr>
        <p:spPr>
          <a:xfrm>
            <a:off x="6089904" y="5598814"/>
            <a:ext cx="91440" cy="91440"/>
          </a:xfrm>
          <a:prstGeom prst="rect">
            <a:avLst/>
          </a:prstGeom>
          <a:solidFill>
            <a:srgbClr val="6E6E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6291072" y="5507374"/>
            <a:ext cx="5187665" cy="296802"/>
          </a:xfrm>
          <a:prstGeom prst="rect">
            <a:avLst/>
          </a:prstGeom>
          <a:noFill/>
        </p:spPr>
        <p:txBody>
          <a:bodyPr wrap="square" lIns="0" tIns="0" rIns="0" bIns="0">
            <a:spAutoFit/>
          </a:bodyPr>
          <a:lstStyle/>
          <a:p>
            <a:pPr algn="l">
              <a:lnSpc>
                <a:spcPct val="113000"/>
              </a:lnSpc>
              <a:spcBef>
                <a:spcPts val="0"/>
              </a:spcBef>
              <a:spcAft>
                <a:spcPts val="0"/>
              </a:spcAft>
            </a:pPr>
            <a:r>
              <a:rPr sz="1350" b="0" i="0">
                <a:solidFill>
                  <a:srgbClr val="1A1A1A"/>
                </a:solidFill>
                <a:latin typeface="Arial"/>
              </a:rPr>
              <a:t>Refer on the history and the field defect, not on the scan.</a:t>
            </a:r>
          </a:p>
        </p:txBody>
      </p:sp>
      <p:sp>
        <p:nvSpPr>
          <p:cNvPr id="34" name="TextBox 33"/>
          <p:cNvSpPr txBox="1"/>
          <p:nvPr/>
        </p:nvSpPr>
        <p:spPr>
          <a:xfrm>
            <a:off x="5870448" y="5961888"/>
            <a:ext cx="5846033" cy="219456"/>
          </a:xfrm>
          <a:prstGeom prst="rect">
            <a:avLst/>
          </a:prstGeom>
          <a:noFill/>
        </p:spPr>
        <p:txBody>
          <a:bodyPr wrap="square" lIns="0" tIns="0" rIns="0" bIns="0">
            <a:spAutoFit/>
          </a:bodyPr>
          <a:lstStyle/>
          <a:p>
            <a:pPr algn="l">
              <a:lnSpc>
                <a:spcPct val="115000"/>
              </a:lnSpc>
              <a:spcBef>
                <a:spcPts val="0"/>
              </a:spcBef>
              <a:spcAft>
                <a:spcPts val="0"/>
              </a:spcAft>
            </a:pPr>
            <a:r>
              <a:rPr sz="1000" b="0" i="0">
                <a:solidFill>
                  <a:srgbClr val="6E6E6E"/>
                </a:solidFill>
                <a:latin typeface="Arial"/>
              </a:rPr>
              <a:t>Propst et al., JAMA Netw Open 2020  ·  Lahham et al., JAMA Netw Open 2019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0957529" y="5559552"/>
            <a:ext cx="741568" cy="731520"/>
          </a:xfrm>
          <a:prstGeom prst="rect">
            <a:avLst/>
          </a:prstGeom>
        </p:spPr>
      </p:pic>
      <p:sp>
        <p:nvSpPr>
          <p:cNvPr id="4" name="TextBox 3"/>
          <p:cNvSpPr txBox="1"/>
          <p:nvPr/>
        </p:nvSpPr>
        <p:spPr>
          <a:xfrm>
            <a:off x="914400" y="2606040"/>
            <a:ext cx="9509760" cy="502920"/>
          </a:xfrm>
          <a:prstGeom prst="rect">
            <a:avLst/>
          </a:prstGeom>
          <a:noFill/>
        </p:spPr>
        <p:txBody>
          <a:bodyPr wrap="square" lIns="0" tIns="0" rIns="0" bIns="0">
            <a:spAutoFit/>
          </a:bodyPr>
          <a:lstStyle/>
          <a:p>
            <a:pPr algn="l">
              <a:lnSpc>
                <a:spcPct val="115000"/>
              </a:lnSpc>
              <a:spcBef>
                <a:spcPts val="0"/>
              </a:spcBef>
              <a:spcAft>
                <a:spcPts val="1000"/>
              </a:spcAft>
            </a:pPr>
            <a:r>
              <a:rPr sz="1600" b="1" i="0">
                <a:solidFill>
                  <a:srgbClr val="FFC9C5"/>
                </a:solidFill>
                <a:latin typeface="Arial"/>
              </a:rPr>
              <a:t>PART FOUR</a:t>
            </a:r>
          </a:p>
        </p:txBody>
      </p:sp>
      <p:sp>
        <p:nvSpPr>
          <p:cNvPr id="5" name="TextBox 4"/>
          <p:cNvSpPr txBox="1"/>
          <p:nvPr/>
        </p:nvSpPr>
        <p:spPr>
          <a:xfrm>
            <a:off x="914400" y="3063240"/>
            <a:ext cx="9692640" cy="680058"/>
          </a:xfrm>
          <a:prstGeom prst="rect">
            <a:avLst/>
          </a:prstGeom>
          <a:noFill/>
        </p:spPr>
        <p:txBody>
          <a:bodyPr wrap="square" lIns="0" tIns="0" rIns="0" bIns="0">
            <a:spAutoFit/>
          </a:bodyPr>
          <a:lstStyle/>
          <a:p>
            <a:pPr algn="l">
              <a:lnSpc>
                <a:spcPct val="115000"/>
              </a:lnSpc>
              <a:spcBef>
                <a:spcPts val="0"/>
              </a:spcBef>
              <a:spcAft>
                <a:spcPts val="0"/>
              </a:spcAft>
            </a:pPr>
            <a:r>
              <a:rPr sz="4200" b="1" i="0" dirty="0">
                <a:solidFill>
                  <a:srgbClr val="FFFFFF"/>
                </a:solidFill>
                <a:latin typeface="Arial"/>
              </a:rPr>
              <a:t>Chemicals, and</a:t>
            </a:r>
            <a:r>
              <a:rPr lang="en-US" sz="4200" b="1" i="0" dirty="0">
                <a:solidFill>
                  <a:srgbClr val="FFFFFF"/>
                </a:solidFill>
                <a:latin typeface="Arial"/>
              </a:rPr>
              <a:t> other</a:t>
            </a:r>
            <a:r>
              <a:rPr sz="4200" b="1" i="0" dirty="0">
                <a:solidFill>
                  <a:srgbClr val="FFFFFF"/>
                </a:solidFill>
                <a:latin typeface="Arial"/>
              </a:rPr>
              <a:t> stuff</a:t>
            </a:r>
          </a:p>
        </p:txBody>
      </p:sp>
      <p:sp>
        <p:nvSpPr>
          <p:cNvPr id="6" name="Rectangle 5"/>
          <p:cNvSpPr/>
          <p:nvPr/>
        </p:nvSpPr>
        <p:spPr>
          <a:xfrm>
            <a:off x="914400" y="2331720"/>
            <a:ext cx="18288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31</a:t>
            </a:r>
          </a:p>
        </p:txBody>
      </p:sp>
      <p:pic>
        <p:nvPicPr>
          <p:cNvPr id="6" name="Picture 5" descr="d9_chem.png"/>
          <p:cNvPicPr>
            <a:picLocks noChangeAspect="1"/>
          </p:cNvPicPr>
          <p:nvPr/>
        </p:nvPicPr>
        <p:blipFill>
          <a:blip r:embed="rId3"/>
          <a:stretch>
            <a:fillRect/>
          </a:stretch>
        </p:blipFill>
        <p:spPr>
          <a:xfrm>
            <a:off x="771652" y="91440"/>
            <a:ext cx="10648664" cy="636422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422365"/>
            <a:ext cx="10317449" cy="437171"/>
          </a:xfrm>
          <a:prstGeom prst="rect">
            <a:avLst/>
          </a:prstGeom>
          <a:noFill/>
        </p:spPr>
        <p:txBody>
          <a:bodyPr wrap="square" lIns="0" tIns="0" rIns="0" bIns="0" anchor="b">
            <a:spAutoFit/>
          </a:bodyPr>
          <a:lstStyle/>
          <a:p>
            <a:pPr algn="l">
              <a:lnSpc>
                <a:spcPct val="115000"/>
              </a:lnSpc>
              <a:spcBef>
                <a:spcPts val="0"/>
              </a:spcBef>
              <a:spcAft>
                <a:spcPts val="0"/>
              </a:spcAft>
            </a:pPr>
            <a:r>
              <a:rPr sz="2700" b="1" i="0" dirty="0">
                <a:solidFill>
                  <a:srgbClr val="1A1A1A"/>
                </a:solidFill>
                <a:latin typeface="Arial"/>
              </a:rPr>
              <a:t>Chemical burn</a:t>
            </a:r>
            <a:r>
              <a:rPr lang="en-US" sz="2700" b="1" i="0" dirty="0">
                <a:solidFill>
                  <a:srgbClr val="1A1A1A"/>
                </a:solidFill>
                <a:latin typeface="Arial"/>
              </a:rPr>
              <a:t>s</a:t>
            </a:r>
            <a:endParaRPr sz="2700" b="1" i="0" dirty="0">
              <a:solidFill>
                <a:srgbClr val="1A1A1A"/>
              </a:solidFill>
              <a:latin typeface="Arial"/>
            </a:endParaRP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Limbal blanching is loss of the stem cells the cornea heals from. That is what drives the prognosis.</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32</a:t>
            </a:r>
          </a:p>
        </p:txBody>
      </p:sp>
      <p:pic>
        <p:nvPicPr>
          <p:cNvPr id="10" name="Picture 9" descr="eyerounds_alkaliburn.png"/>
          <p:cNvPicPr>
            <a:picLocks noChangeAspect="1"/>
          </p:cNvPicPr>
          <p:nvPr/>
        </p:nvPicPr>
        <p:blipFill>
          <a:blip r:embed="rId4"/>
          <a:srcRect t="13105" b="13105"/>
          <a:stretch>
            <a:fillRect/>
          </a:stretch>
        </p:blipFill>
        <p:spPr>
          <a:xfrm>
            <a:off x="475488" y="1444752"/>
            <a:ext cx="3612885" cy="2816352"/>
          </a:xfrm>
          <a:prstGeom prst="rect">
            <a:avLst/>
          </a:prstGeom>
        </p:spPr>
      </p:pic>
      <p:sp>
        <p:nvSpPr>
          <p:cNvPr id="11" name="Rectangle 10"/>
          <p:cNvSpPr/>
          <p:nvPr/>
        </p:nvSpPr>
        <p:spPr>
          <a:xfrm>
            <a:off x="475488" y="426110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4370831"/>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Grade II alkali burn</a:t>
            </a:r>
          </a:p>
        </p:txBody>
      </p:sp>
      <p:sp>
        <p:nvSpPr>
          <p:cNvPr id="13" name="TextBox 12"/>
          <p:cNvSpPr txBox="1"/>
          <p:nvPr/>
        </p:nvSpPr>
        <p:spPr>
          <a:xfrm>
            <a:off x="475488" y="4607318"/>
            <a:ext cx="3612885"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Necrotic conjunctiva, a small area of inferior limbal ischaemia and an epithelial defect.</a:t>
            </a:r>
          </a:p>
        </p:txBody>
      </p:sp>
      <p:sp>
        <p:nvSpPr>
          <p:cNvPr id="14" name="TextBox 13"/>
          <p:cNvSpPr txBox="1"/>
          <p:nvPr/>
        </p:nvSpPr>
        <p:spPr>
          <a:xfrm>
            <a:off x="475488" y="4975598"/>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pic>
        <p:nvPicPr>
          <p:cNvPr id="15" name="Picture 14" descr="wiki_chemburn.png"/>
          <p:cNvPicPr>
            <a:picLocks noChangeAspect="1"/>
          </p:cNvPicPr>
          <p:nvPr/>
        </p:nvPicPr>
        <p:blipFill>
          <a:blip r:embed="rId5"/>
          <a:srcRect l="1700" r="1700"/>
          <a:stretch>
            <a:fillRect/>
          </a:stretch>
        </p:blipFill>
        <p:spPr>
          <a:xfrm>
            <a:off x="4289541" y="1444752"/>
            <a:ext cx="3612885" cy="2816352"/>
          </a:xfrm>
          <a:prstGeom prst="rect">
            <a:avLst/>
          </a:prstGeom>
        </p:spPr>
      </p:pic>
      <p:sp>
        <p:nvSpPr>
          <p:cNvPr id="16" name="Rectangle 15"/>
          <p:cNvSpPr/>
          <p:nvPr/>
        </p:nvSpPr>
        <p:spPr>
          <a:xfrm>
            <a:off x="4289541" y="426110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4289541" y="4370831"/>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Severe burn with corneal opacity</a:t>
            </a:r>
          </a:p>
        </p:txBody>
      </p:sp>
      <p:sp>
        <p:nvSpPr>
          <p:cNvPr id="18" name="TextBox 17"/>
          <p:cNvSpPr txBox="1"/>
          <p:nvPr/>
        </p:nvSpPr>
        <p:spPr>
          <a:xfrm>
            <a:off x="4289541" y="4607318"/>
            <a:ext cx="3612885"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A white, opaque cornea through which you cannot see the iris is Roper-Hall grade IV. Poor prognosis.</a:t>
            </a:r>
          </a:p>
        </p:txBody>
      </p:sp>
      <p:sp>
        <p:nvSpPr>
          <p:cNvPr id="19" name="TextBox 18"/>
          <p:cNvSpPr txBox="1"/>
          <p:nvPr/>
        </p:nvSpPr>
        <p:spPr>
          <a:xfrm>
            <a:off x="4289541" y="4975598"/>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 3.0</a:t>
            </a:r>
          </a:p>
        </p:txBody>
      </p:sp>
      <p:pic>
        <p:nvPicPr>
          <p:cNvPr id="20" name="Picture 19" descr="eyerounds_hypopyon.png"/>
          <p:cNvPicPr>
            <a:picLocks noChangeAspect="1"/>
          </p:cNvPicPr>
          <p:nvPr/>
        </p:nvPicPr>
        <p:blipFill>
          <a:blip r:embed="rId6"/>
          <a:srcRect l="145" r="145"/>
          <a:stretch>
            <a:fillRect/>
          </a:stretch>
        </p:blipFill>
        <p:spPr>
          <a:xfrm>
            <a:off x="8103595" y="1444752"/>
            <a:ext cx="3612885" cy="2816352"/>
          </a:xfrm>
          <a:prstGeom prst="rect">
            <a:avLst/>
          </a:prstGeom>
        </p:spPr>
      </p:pic>
      <p:sp>
        <p:nvSpPr>
          <p:cNvPr id="21" name="Rectangle 20"/>
          <p:cNvSpPr/>
          <p:nvPr/>
        </p:nvSpPr>
        <p:spPr>
          <a:xfrm>
            <a:off x="8103595" y="426110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8103595" y="4370831"/>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What you are trying to avoid</a:t>
            </a:r>
          </a:p>
        </p:txBody>
      </p:sp>
      <p:sp>
        <p:nvSpPr>
          <p:cNvPr id="23" name="TextBox 22"/>
          <p:cNvSpPr txBox="1"/>
          <p:nvPr/>
        </p:nvSpPr>
        <p:spPr>
          <a:xfrm>
            <a:off x="8103595" y="4607318"/>
            <a:ext cx="3612885" cy="570707"/>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Hypopyon — layered white cells. Here from endophthalmitis, but severe burns end in infection and melt too.</a:t>
            </a:r>
          </a:p>
        </p:txBody>
      </p:sp>
      <p:sp>
        <p:nvSpPr>
          <p:cNvPr id="24" name="TextBox 23"/>
          <p:cNvSpPr txBox="1"/>
          <p:nvPr/>
        </p:nvSpPr>
        <p:spPr>
          <a:xfrm>
            <a:off x="8103595" y="5141450"/>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EyeRounds.org, University of Iowa</a:t>
            </a:r>
          </a:p>
        </p:txBody>
      </p:sp>
      <p:sp>
        <p:nvSpPr>
          <p:cNvPr id="25" name="Rounded Rectangle 24"/>
          <p:cNvSpPr/>
          <p:nvPr/>
        </p:nvSpPr>
        <p:spPr>
          <a:xfrm>
            <a:off x="475488" y="5394960"/>
            <a:ext cx="11240993" cy="822960"/>
          </a:xfrm>
          <a:prstGeom prst="roundRect">
            <a:avLst>
              <a:gd name="adj" fmla="val 6000"/>
            </a:avLst>
          </a:prstGeom>
          <a:solidFill>
            <a:srgbClr val="FDECEA"/>
          </a:solidFill>
          <a:ln w="22225">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804672" y="5541264"/>
            <a:ext cx="10582625" cy="640080"/>
          </a:xfrm>
          <a:prstGeom prst="rect">
            <a:avLst/>
          </a:prstGeom>
          <a:noFill/>
        </p:spPr>
        <p:txBody>
          <a:bodyPr wrap="square" lIns="0" tIns="0" rIns="0" bIns="0">
            <a:spAutoFit/>
          </a:bodyPr>
          <a:lstStyle/>
          <a:p>
            <a:pPr algn="l">
              <a:lnSpc>
                <a:spcPct val="115000"/>
              </a:lnSpc>
              <a:spcBef>
                <a:spcPts val="0"/>
              </a:spcBef>
              <a:spcAft>
                <a:spcPts val="0"/>
              </a:spcAft>
            </a:pPr>
            <a:r>
              <a:rPr sz="1600" b="1" i="0">
                <a:solidFill>
                  <a:srgbClr val="DA251D"/>
                </a:solidFill>
                <a:latin typeface="Arial"/>
              </a:rPr>
              <a:t>A WHITE eye after a chemical burn is worse than a red one. Blanching means the limbal vessels are not perfusing. Do not be reassured by the absence of redness.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Corneal abrasion and foreign body — safe practice</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242887"/>
          </a:xfrm>
          <a:prstGeom prst="rect">
            <a:avLst/>
          </a:prstGeom>
          <a:noFill/>
        </p:spPr>
        <p:txBody>
          <a:bodyPr wrap="square" lIns="0" tIns="0" rIns="0" bIns="0">
            <a:spAutoFit/>
          </a:bodyPr>
          <a:lstStyle/>
          <a:p>
            <a:pPr algn="l">
              <a:lnSpc>
                <a:spcPct val="115000"/>
              </a:lnSpc>
              <a:spcBef>
                <a:spcPts val="0"/>
              </a:spcBef>
              <a:spcAft>
                <a:spcPts val="0"/>
              </a:spcAft>
            </a:pPr>
            <a:r>
              <a:rPr sz="1500" b="0" i="0" dirty="0">
                <a:solidFill>
                  <a:srgbClr val="6E6E6E"/>
                </a:solidFill>
                <a:latin typeface="Arial"/>
              </a:rPr>
              <a:t>The commonest eye presentation in the department</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33</a:t>
            </a:r>
          </a:p>
        </p:txBody>
      </p:sp>
      <p:pic>
        <p:nvPicPr>
          <p:cNvPr id="10" name="Picture 9" descr="wiki_abrasion.png"/>
          <p:cNvPicPr>
            <a:picLocks noChangeAspect="1"/>
          </p:cNvPicPr>
          <p:nvPr/>
        </p:nvPicPr>
        <p:blipFill>
          <a:blip r:embed="rId4"/>
          <a:srcRect t="26172" b="26172"/>
          <a:stretch>
            <a:fillRect/>
          </a:stretch>
        </p:blipFill>
        <p:spPr>
          <a:xfrm>
            <a:off x="475488" y="1353312"/>
            <a:ext cx="3612885" cy="1627632"/>
          </a:xfrm>
          <a:prstGeom prst="rect">
            <a:avLst/>
          </a:prstGeom>
        </p:spPr>
      </p:pic>
      <p:sp>
        <p:nvSpPr>
          <p:cNvPr id="11" name="Rectangle 10"/>
          <p:cNvSpPr/>
          <p:nvPr/>
        </p:nvSpPr>
        <p:spPr>
          <a:xfrm>
            <a:off x="475488" y="298094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5488" y="3090672"/>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Corneal abrasion with fluorescein</a:t>
            </a:r>
          </a:p>
        </p:txBody>
      </p:sp>
      <p:sp>
        <p:nvSpPr>
          <p:cNvPr id="13" name="TextBox 12"/>
          <p:cNvSpPr txBox="1"/>
          <p:nvPr/>
        </p:nvSpPr>
        <p:spPr>
          <a:xfrm>
            <a:off x="475488" y="3327158"/>
            <a:ext cx="3612885" cy="239003"/>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Vertical linear scratches mean a subtarsal foreign body.</a:t>
            </a:r>
          </a:p>
        </p:txBody>
      </p:sp>
      <p:sp>
        <p:nvSpPr>
          <p:cNvPr id="14" name="TextBox 13"/>
          <p:cNvSpPr txBox="1"/>
          <p:nvPr/>
        </p:nvSpPr>
        <p:spPr>
          <a:xfrm>
            <a:off x="475488" y="3529586"/>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4.0</a:t>
            </a:r>
          </a:p>
        </p:txBody>
      </p:sp>
      <p:pic>
        <p:nvPicPr>
          <p:cNvPr id="15" name="Picture 14" descr="wiki_fbeye.png"/>
          <p:cNvPicPr>
            <a:picLocks noChangeAspect="1"/>
          </p:cNvPicPr>
          <p:nvPr/>
        </p:nvPicPr>
        <p:blipFill>
          <a:blip r:embed="rId5"/>
          <a:srcRect t="26905" b="26905"/>
          <a:stretch>
            <a:fillRect/>
          </a:stretch>
        </p:blipFill>
        <p:spPr>
          <a:xfrm>
            <a:off x="4289541" y="1353312"/>
            <a:ext cx="3612885" cy="1627632"/>
          </a:xfrm>
          <a:prstGeom prst="rect">
            <a:avLst/>
          </a:prstGeom>
        </p:spPr>
      </p:pic>
      <p:sp>
        <p:nvSpPr>
          <p:cNvPr id="16" name="Rectangle 15"/>
          <p:cNvSpPr/>
          <p:nvPr/>
        </p:nvSpPr>
        <p:spPr>
          <a:xfrm>
            <a:off x="4289541" y="298094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4289541" y="3090672"/>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Corneal foreign body</a:t>
            </a:r>
          </a:p>
        </p:txBody>
      </p:sp>
      <p:sp>
        <p:nvSpPr>
          <p:cNvPr id="18" name="TextBox 17"/>
          <p:cNvSpPr txBox="1"/>
          <p:nvPr/>
        </p:nvSpPr>
        <p:spPr>
          <a:xfrm>
            <a:off x="4289541" y="3327158"/>
            <a:ext cx="3612885" cy="239003"/>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Metallic fragments leave a rust ring.</a:t>
            </a:r>
          </a:p>
        </p:txBody>
      </p:sp>
      <p:sp>
        <p:nvSpPr>
          <p:cNvPr id="19" name="TextBox 18"/>
          <p:cNvSpPr txBox="1"/>
          <p:nvPr/>
        </p:nvSpPr>
        <p:spPr>
          <a:xfrm>
            <a:off x="4289541" y="3529586"/>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3.0</a:t>
            </a:r>
          </a:p>
        </p:txBody>
      </p:sp>
      <p:pic>
        <p:nvPicPr>
          <p:cNvPr id="20" name="Picture 19" descr="wiki_fbcornea.png"/>
          <p:cNvPicPr>
            <a:picLocks noChangeAspect="1"/>
          </p:cNvPicPr>
          <p:nvPr/>
        </p:nvPicPr>
        <p:blipFill>
          <a:blip r:embed="rId6"/>
          <a:srcRect t="8315" b="8315"/>
          <a:stretch>
            <a:fillRect/>
          </a:stretch>
        </p:blipFill>
        <p:spPr>
          <a:xfrm>
            <a:off x="8103595" y="1353312"/>
            <a:ext cx="3612885" cy="1627632"/>
          </a:xfrm>
          <a:prstGeom prst="rect">
            <a:avLst/>
          </a:prstGeom>
        </p:spPr>
      </p:pic>
      <p:sp>
        <p:nvSpPr>
          <p:cNvPr id="21" name="Rectangle 20"/>
          <p:cNvSpPr/>
          <p:nvPr/>
        </p:nvSpPr>
        <p:spPr>
          <a:xfrm>
            <a:off x="8103595" y="2980944"/>
            <a:ext cx="3612885" cy="4572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8103595" y="3090672"/>
            <a:ext cx="3612885" cy="273062"/>
          </a:xfrm>
          <a:prstGeom prst="rect">
            <a:avLst/>
          </a:prstGeom>
          <a:noFill/>
        </p:spPr>
        <p:txBody>
          <a:bodyPr wrap="square" lIns="0" tIns="0" rIns="0" bIns="0">
            <a:spAutoFit/>
          </a:bodyPr>
          <a:lstStyle/>
          <a:p>
            <a:pPr algn="l">
              <a:lnSpc>
                <a:spcPct val="110000"/>
              </a:lnSpc>
              <a:spcBef>
                <a:spcPts val="0"/>
              </a:spcBef>
              <a:spcAft>
                <a:spcPts val="0"/>
              </a:spcAft>
            </a:pPr>
            <a:r>
              <a:rPr sz="1350" b="1" i="0">
                <a:solidFill>
                  <a:srgbClr val="1A1A1A"/>
                </a:solidFill>
                <a:latin typeface="Arial"/>
              </a:rPr>
              <a:t>Subtle foreign body</a:t>
            </a:r>
          </a:p>
        </p:txBody>
      </p:sp>
      <p:sp>
        <p:nvSpPr>
          <p:cNvPr id="23" name="TextBox 22"/>
          <p:cNvSpPr txBox="1"/>
          <p:nvPr/>
        </p:nvSpPr>
        <p:spPr>
          <a:xfrm>
            <a:off x="8103595" y="3327158"/>
            <a:ext cx="3612885" cy="404855"/>
          </a:xfrm>
          <a:prstGeom prst="rect">
            <a:avLst/>
          </a:prstGeom>
          <a:noFill/>
        </p:spPr>
        <p:txBody>
          <a:bodyPr wrap="square" lIns="0" tIns="0" rIns="0" bIns="0">
            <a:spAutoFit/>
          </a:bodyPr>
          <a:lstStyle/>
          <a:p>
            <a:pPr algn="l">
              <a:lnSpc>
                <a:spcPct val="112000"/>
              </a:lnSpc>
              <a:spcBef>
                <a:spcPts val="0"/>
              </a:spcBef>
              <a:spcAft>
                <a:spcPts val="0"/>
              </a:spcAft>
            </a:pPr>
            <a:r>
              <a:rPr sz="1100" b="0" i="0">
                <a:solidFill>
                  <a:srgbClr val="6E6E6E"/>
                </a:solidFill>
                <a:latin typeface="Arial"/>
              </a:rPr>
              <a:t>Grinding or hammering? Think about what is INSIDE the eye.</a:t>
            </a:r>
          </a:p>
        </p:txBody>
      </p:sp>
      <p:sp>
        <p:nvSpPr>
          <p:cNvPr id="24" name="TextBox 23"/>
          <p:cNvSpPr txBox="1"/>
          <p:nvPr/>
        </p:nvSpPr>
        <p:spPr>
          <a:xfrm>
            <a:off x="8103595" y="3695438"/>
            <a:ext cx="3612885" cy="199021"/>
          </a:xfrm>
          <a:prstGeom prst="rect">
            <a:avLst/>
          </a:prstGeom>
          <a:noFill/>
        </p:spPr>
        <p:txBody>
          <a:bodyPr wrap="square" lIns="0" tIns="0" rIns="0" bIns="0">
            <a:spAutoFit/>
          </a:bodyPr>
          <a:lstStyle/>
          <a:p>
            <a:pPr algn="l">
              <a:lnSpc>
                <a:spcPct val="110000"/>
              </a:lnSpc>
              <a:spcBef>
                <a:spcPts val="0"/>
              </a:spcBef>
              <a:spcAft>
                <a:spcPts val="0"/>
              </a:spcAft>
            </a:pPr>
            <a:r>
              <a:rPr sz="850" b="0" i="0">
                <a:solidFill>
                  <a:srgbClr val="A0A0A0"/>
                </a:solidFill>
                <a:latin typeface="Arial"/>
              </a:rPr>
              <a:t>Wikimedia Commons, CC BY-SA 4.0</a:t>
            </a:r>
          </a:p>
        </p:txBody>
      </p:sp>
      <p:sp>
        <p:nvSpPr>
          <p:cNvPr id="25" name="Rounded Rectangle 24"/>
          <p:cNvSpPr/>
          <p:nvPr/>
        </p:nvSpPr>
        <p:spPr>
          <a:xfrm>
            <a:off x="475488" y="3949324"/>
            <a:ext cx="5483336" cy="2465947"/>
          </a:xfrm>
          <a:prstGeom prst="roundRect">
            <a:avLst>
              <a:gd name="adj" fmla="val 6000"/>
            </a:avLst>
          </a:prstGeom>
          <a:solidFill>
            <a:srgbClr val="FFFFFF"/>
          </a:solidFill>
          <a:ln w="2413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477316" y="3949324"/>
            <a:ext cx="5479679" cy="420624"/>
          </a:xfrm>
          <a:prstGeom prst="rect">
            <a:avLst/>
          </a:prstGeom>
          <a:solidFill>
            <a:srgbClr val="EEF5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694944" y="4031620"/>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2E7D32"/>
                </a:solidFill>
                <a:latin typeface="Arial"/>
              </a:rPr>
              <a:t>DO</a:t>
            </a:r>
          </a:p>
        </p:txBody>
      </p:sp>
      <p:sp>
        <p:nvSpPr>
          <p:cNvPr id="28" name="Rectangle 27"/>
          <p:cNvSpPr/>
          <p:nvPr/>
        </p:nvSpPr>
        <p:spPr>
          <a:xfrm>
            <a:off x="713232" y="4584832"/>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914400" y="4493392"/>
            <a:ext cx="4806680" cy="281738"/>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Fluorescein and a blue light on every painful red eye after trauma</a:t>
            </a:r>
          </a:p>
        </p:txBody>
      </p:sp>
      <p:sp>
        <p:nvSpPr>
          <p:cNvPr id="30" name="Rectangle 29"/>
          <p:cNvSpPr/>
          <p:nvPr/>
        </p:nvSpPr>
        <p:spPr>
          <a:xfrm>
            <a:off x="713232" y="4880286"/>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914400" y="4788846"/>
            <a:ext cx="4806680" cy="281738"/>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EVERT the upper lid — every time, no exceptions</a:t>
            </a:r>
          </a:p>
        </p:txBody>
      </p:sp>
      <p:sp>
        <p:nvSpPr>
          <p:cNvPr id="32" name="Rectangle 31"/>
          <p:cNvSpPr/>
          <p:nvPr/>
        </p:nvSpPr>
        <p:spPr>
          <a:xfrm>
            <a:off x="713232" y="5175741"/>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914400" y="5084301"/>
            <a:ext cx="4806680" cy="281738"/>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Topical antibiotic; cycloplegic if there is bad photophobia</a:t>
            </a:r>
          </a:p>
        </p:txBody>
      </p:sp>
      <p:sp>
        <p:nvSpPr>
          <p:cNvPr id="34" name="Rectangle 33"/>
          <p:cNvSpPr/>
          <p:nvPr/>
        </p:nvSpPr>
        <p:spPr>
          <a:xfrm>
            <a:off x="713232" y="5471196"/>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914400" y="5379756"/>
            <a:ext cx="4806680" cy="281738"/>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Review at 24–48 h if large, central, or a contact lens wearer</a:t>
            </a:r>
          </a:p>
        </p:txBody>
      </p:sp>
      <p:sp>
        <p:nvSpPr>
          <p:cNvPr id="36" name="Rounded Rectangle 35"/>
          <p:cNvSpPr/>
          <p:nvPr/>
        </p:nvSpPr>
        <p:spPr>
          <a:xfrm>
            <a:off x="6233144" y="3949324"/>
            <a:ext cx="5483336" cy="2465947"/>
          </a:xfrm>
          <a:prstGeom prst="roundRect">
            <a:avLst>
              <a:gd name="adj" fmla="val 6000"/>
            </a:avLst>
          </a:prstGeom>
          <a:solidFill>
            <a:srgbClr val="FFFFFF"/>
          </a:solidFill>
          <a:ln w="2413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Rectangle 36"/>
          <p:cNvSpPr/>
          <p:nvPr/>
        </p:nvSpPr>
        <p:spPr>
          <a:xfrm>
            <a:off x="6234973" y="3949324"/>
            <a:ext cx="5479679" cy="420624"/>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6452600" y="4031620"/>
            <a:ext cx="5044424" cy="292608"/>
          </a:xfrm>
          <a:prstGeom prst="rect">
            <a:avLst/>
          </a:prstGeom>
          <a:noFill/>
        </p:spPr>
        <p:txBody>
          <a:bodyPr wrap="square" lIns="0" tIns="0" rIns="0" bIns="0">
            <a:spAutoFit/>
          </a:bodyPr>
          <a:lstStyle/>
          <a:p>
            <a:pPr algn="l">
              <a:lnSpc>
                <a:spcPct val="110000"/>
              </a:lnSpc>
              <a:spcBef>
                <a:spcPts val="0"/>
              </a:spcBef>
              <a:spcAft>
                <a:spcPts val="0"/>
              </a:spcAft>
            </a:pPr>
            <a:r>
              <a:rPr sz="1500" b="1" i="0">
                <a:solidFill>
                  <a:srgbClr val="DA251D"/>
                </a:solidFill>
                <a:latin typeface="Arial"/>
              </a:rPr>
              <a:t>DO NOT</a:t>
            </a:r>
          </a:p>
        </p:txBody>
      </p:sp>
      <p:sp>
        <p:nvSpPr>
          <p:cNvPr id="39" name="Rectangle 38"/>
          <p:cNvSpPr/>
          <p:nvPr/>
        </p:nvSpPr>
        <p:spPr>
          <a:xfrm>
            <a:off x="6470888" y="4584832"/>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TextBox 39"/>
          <p:cNvSpPr txBox="1"/>
          <p:nvPr/>
        </p:nvSpPr>
        <p:spPr>
          <a:xfrm>
            <a:off x="6672056" y="4493392"/>
            <a:ext cx="4806680" cy="472037"/>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Never send anyone home with topical local anaesthetic — epithelium-toxic, and it masks deterioration</a:t>
            </a:r>
          </a:p>
        </p:txBody>
      </p:sp>
      <p:sp>
        <p:nvSpPr>
          <p:cNvPr id="41" name="Rectangle 40"/>
          <p:cNvSpPr/>
          <p:nvPr/>
        </p:nvSpPr>
        <p:spPr>
          <a:xfrm>
            <a:off x="6470888" y="5070585"/>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 name="TextBox 41"/>
          <p:cNvSpPr txBox="1"/>
          <p:nvPr/>
        </p:nvSpPr>
        <p:spPr>
          <a:xfrm>
            <a:off x="6672056" y="4979145"/>
            <a:ext cx="4806680" cy="199414"/>
          </a:xfrm>
          <a:prstGeom prst="rect">
            <a:avLst/>
          </a:prstGeom>
          <a:noFill/>
        </p:spPr>
        <p:txBody>
          <a:bodyPr wrap="square" lIns="0" tIns="0" rIns="0" bIns="0">
            <a:spAutoFit/>
          </a:bodyPr>
          <a:lstStyle/>
          <a:p>
            <a:pPr algn="l">
              <a:lnSpc>
                <a:spcPct val="114000"/>
              </a:lnSpc>
              <a:spcBef>
                <a:spcPts val="0"/>
              </a:spcBef>
              <a:spcAft>
                <a:spcPts val="0"/>
              </a:spcAft>
            </a:pPr>
            <a:r>
              <a:rPr sz="1240" b="0" i="0" dirty="0">
                <a:solidFill>
                  <a:srgbClr val="1A1A1A"/>
                </a:solidFill>
                <a:latin typeface="Arial"/>
              </a:rPr>
              <a:t>No topical steroids </a:t>
            </a:r>
          </a:p>
        </p:txBody>
      </p:sp>
      <p:sp>
        <p:nvSpPr>
          <p:cNvPr id="43" name="Rectangle 42"/>
          <p:cNvSpPr/>
          <p:nvPr/>
        </p:nvSpPr>
        <p:spPr>
          <a:xfrm>
            <a:off x="6470888" y="5366040"/>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 name="TextBox 43"/>
          <p:cNvSpPr txBox="1"/>
          <p:nvPr/>
        </p:nvSpPr>
        <p:spPr>
          <a:xfrm>
            <a:off x="6672056" y="5274600"/>
            <a:ext cx="4806680" cy="472037"/>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Do not patch a contact lens wearer — pseudomonas thrives under a patch</a:t>
            </a:r>
          </a:p>
        </p:txBody>
      </p:sp>
      <p:sp>
        <p:nvSpPr>
          <p:cNvPr id="45" name="Rectangle 44"/>
          <p:cNvSpPr/>
          <p:nvPr/>
        </p:nvSpPr>
        <p:spPr>
          <a:xfrm>
            <a:off x="6470888" y="5851794"/>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6" name="TextBox 45"/>
          <p:cNvSpPr txBox="1"/>
          <p:nvPr/>
        </p:nvSpPr>
        <p:spPr>
          <a:xfrm>
            <a:off x="6672056" y="5760354"/>
            <a:ext cx="4806680" cy="472037"/>
          </a:xfrm>
          <a:prstGeom prst="rect">
            <a:avLst/>
          </a:prstGeom>
          <a:noFill/>
        </p:spPr>
        <p:txBody>
          <a:bodyPr wrap="square" lIns="0" tIns="0" rIns="0" bIns="0">
            <a:spAutoFit/>
          </a:bodyPr>
          <a:lstStyle/>
          <a:p>
            <a:pPr algn="l">
              <a:lnSpc>
                <a:spcPct val="114000"/>
              </a:lnSpc>
              <a:spcBef>
                <a:spcPts val="0"/>
              </a:spcBef>
              <a:spcAft>
                <a:spcPts val="0"/>
              </a:spcAft>
            </a:pPr>
            <a:r>
              <a:rPr sz="1240" b="0" i="0">
                <a:solidFill>
                  <a:srgbClr val="1A1A1A"/>
                </a:solidFill>
                <a:latin typeface="Arial"/>
              </a:rPr>
              <a:t>Do not accept “just a scratch” when the mechanism was high-velocity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Eyelid lacerations — the five you do not close yourself</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A lid laceration is a marker of force delivered to the eye. Examine the globe before you reach for the suture pack.</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34</a:t>
            </a:r>
          </a:p>
        </p:txBody>
      </p:sp>
      <p:sp>
        <p:nvSpPr>
          <p:cNvPr id="10" name="Rounded Rectangle 9"/>
          <p:cNvSpPr/>
          <p:nvPr/>
        </p:nvSpPr>
        <p:spPr>
          <a:xfrm>
            <a:off x="475488" y="1481328"/>
            <a:ext cx="11240993" cy="841248"/>
          </a:xfrm>
          <a:prstGeom prst="roundRect">
            <a:avLst>
              <a:gd name="adj" fmla="val 6000"/>
            </a:avLst>
          </a:prstGeom>
          <a:solidFill>
            <a:srgbClr val="FFFFFF"/>
          </a:solidFill>
          <a:ln w="15240">
            <a:solidFill>
              <a:srgbClr val="DCDCD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75488" y="1481328"/>
            <a:ext cx="64008" cy="8412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86384" y="1609344"/>
            <a:ext cx="10546049" cy="658368"/>
          </a:xfrm>
          <a:prstGeom prst="rect">
            <a:avLst/>
          </a:prstGeom>
          <a:noFill/>
        </p:spPr>
        <p:txBody>
          <a:bodyPr wrap="square" lIns="0" tIns="0" rIns="0" bIns="0">
            <a:spAutoFit/>
          </a:bodyPr>
          <a:lstStyle/>
          <a:p>
            <a:pPr algn="l">
              <a:lnSpc>
                <a:spcPct val="115000"/>
              </a:lnSpc>
              <a:spcBef>
                <a:spcPts val="0"/>
              </a:spcBef>
              <a:spcAft>
                <a:spcPts val="200"/>
              </a:spcAft>
            </a:pPr>
            <a:r>
              <a:rPr sz="1600" b="1" i="0">
                <a:solidFill>
                  <a:srgbClr val="1A1A1A"/>
                </a:solidFill>
                <a:latin typeface="Arial"/>
              </a:rPr>
              <a:t>Anything involving the LID MARGIN</a:t>
            </a:r>
          </a:p>
          <a:p>
            <a:pPr algn="l">
              <a:lnSpc>
                <a:spcPct val="112000"/>
              </a:lnSpc>
              <a:spcBef>
                <a:spcPts val="0"/>
              </a:spcBef>
              <a:spcAft>
                <a:spcPts val="0"/>
              </a:spcAft>
            </a:pPr>
            <a:r>
              <a:rPr sz="1350" b="0" i="0">
                <a:solidFill>
                  <a:srgbClr val="6E6E6E"/>
                </a:solidFill>
                <a:latin typeface="Arial"/>
              </a:rPr>
              <a:t>Even 1 mm of malalignment leaves a permanent notch, a lash that rubs the cornea, and a patient who cannot close the eye.</a:t>
            </a:r>
          </a:p>
        </p:txBody>
      </p:sp>
      <p:sp>
        <p:nvSpPr>
          <p:cNvPr id="13" name="Rounded Rectangle 12"/>
          <p:cNvSpPr/>
          <p:nvPr/>
        </p:nvSpPr>
        <p:spPr>
          <a:xfrm>
            <a:off x="475488" y="2313432"/>
            <a:ext cx="11240993" cy="841248"/>
          </a:xfrm>
          <a:prstGeom prst="roundRect">
            <a:avLst>
              <a:gd name="adj" fmla="val 6000"/>
            </a:avLst>
          </a:prstGeom>
          <a:solidFill>
            <a:srgbClr val="FFFFFF"/>
          </a:solidFill>
          <a:ln w="15240">
            <a:solidFill>
              <a:srgbClr val="DCDCD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ectangle 13"/>
          <p:cNvSpPr/>
          <p:nvPr/>
        </p:nvSpPr>
        <p:spPr>
          <a:xfrm>
            <a:off x="475488" y="2313432"/>
            <a:ext cx="64008" cy="8412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86384" y="2441448"/>
            <a:ext cx="10546049" cy="658368"/>
          </a:xfrm>
          <a:prstGeom prst="rect">
            <a:avLst/>
          </a:prstGeom>
          <a:noFill/>
        </p:spPr>
        <p:txBody>
          <a:bodyPr wrap="square" lIns="0" tIns="0" rIns="0" bIns="0">
            <a:spAutoFit/>
          </a:bodyPr>
          <a:lstStyle/>
          <a:p>
            <a:pPr algn="l">
              <a:lnSpc>
                <a:spcPct val="115000"/>
              </a:lnSpc>
              <a:spcBef>
                <a:spcPts val="0"/>
              </a:spcBef>
              <a:spcAft>
                <a:spcPts val="200"/>
              </a:spcAft>
            </a:pPr>
            <a:r>
              <a:rPr sz="1600" b="1" i="0">
                <a:solidFill>
                  <a:srgbClr val="1A1A1A"/>
                </a:solidFill>
                <a:latin typeface="Arial"/>
              </a:rPr>
              <a:t>Anything in the MEDIAL THIRD of either lid</a:t>
            </a:r>
          </a:p>
          <a:p>
            <a:pPr algn="l">
              <a:lnSpc>
                <a:spcPct val="112000"/>
              </a:lnSpc>
              <a:spcBef>
                <a:spcPts val="0"/>
              </a:spcBef>
              <a:spcAft>
                <a:spcPts val="0"/>
              </a:spcAft>
            </a:pPr>
            <a:r>
              <a:rPr sz="1350" b="0" i="0">
                <a:solidFill>
                  <a:srgbClr val="6E6E6E"/>
                </a:solidFill>
                <a:latin typeface="Arial"/>
              </a:rPr>
              <a:t>The canalicular drainage system runs there. A missed canalicular tear means a lifetime of tearing, and it cannot be repaired late.</a:t>
            </a:r>
          </a:p>
        </p:txBody>
      </p:sp>
      <p:sp>
        <p:nvSpPr>
          <p:cNvPr id="16" name="Rounded Rectangle 15"/>
          <p:cNvSpPr/>
          <p:nvPr/>
        </p:nvSpPr>
        <p:spPr>
          <a:xfrm>
            <a:off x="475488" y="3145536"/>
            <a:ext cx="11240993" cy="841248"/>
          </a:xfrm>
          <a:prstGeom prst="roundRect">
            <a:avLst>
              <a:gd name="adj" fmla="val 6000"/>
            </a:avLst>
          </a:prstGeom>
          <a:solidFill>
            <a:srgbClr val="FFFFFF"/>
          </a:solidFill>
          <a:ln w="15240">
            <a:solidFill>
              <a:srgbClr val="DCDCD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Rectangle 16"/>
          <p:cNvSpPr/>
          <p:nvPr/>
        </p:nvSpPr>
        <p:spPr>
          <a:xfrm>
            <a:off x="475488" y="3145536"/>
            <a:ext cx="64008" cy="8412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786384" y="3273552"/>
            <a:ext cx="10546049" cy="658368"/>
          </a:xfrm>
          <a:prstGeom prst="rect">
            <a:avLst/>
          </a:prstGeom>
          <a:noFill/>
        </p:spPr>
        <p:txBody>
          <a:bodyPr wrap="square" lIns="0" tIns="0" rIns="0" bIns="0">
            <a:spAutoFit/>
          </a:bodyPr>
          <a:lstStyle/>
          <a:p>
            <a:pPr algn="l">
              <a:lnSpc>
                <a:spcPct val="115000"/>
              </a:lnSpc>
              <a:spcBef>
                <a:spcPts val="0"/>
              </a:spcBef>
              <a:spcAft>
                <a:spcPts val="200"/>
              </a:spcAft>
            </a:pPr>
            <a:r>
              <a:rPr sz="1600" b="1" i="0">
                <a:solidFill>
                  <a:srgbClr val="1A1A1A"/>
                </a:solidFill>
                <a:latin typeface="Arial"/>
              </a:rPr>
              <a:t>Anything FULL THICKNESS through the lid</a:t>
            </a:r>
          </a:p>
          <a:p>
            <a:pPr algn="l">
              <a:lnSpc>
                <a:spcPct val="112000"/>
              </a:lnSpc>
              <a:spcBef>
                <a:spcPts val="0"/>
              </a:spcBef>
              <a:spcAft>
                <a:spcPts val="0"/>
              </a:spcAft>
            </a:pPr>
            <a:r>
              <a:rPr sz="1350" b="0" i="0">
                <a:solidFill>
                  <a:srgbClr val="6E6E6E"/>
                </a:solidFill>
                <a:latin typeface="Arial"/>
              </a:rPr>
              <a:t>Whatever went through the lid may have gone through the globe. Look for an open globe first, every time.</a:t>
            </a:r>
          </a:p>
        </p:txBody>
      </p:sp>
      <p:sp>
        <p:nvSpPr>
          <p:cNvPr id="19" name="Rounded Rectangle 18"/>
          <p:cNvSpPr/>
          <p:nvPr/>
        </p:nvSpPr>
        <p:spPr>
          <a:xfrm>
            <a:off x="475488" y="3977640"/>
            <a:ext cx="11240993" cy="841248"/>
          </a:xfrm>
          <a:prstGeom prst="roundRect">
            <a:avLst>
              <a:gd name="adj" fmla="val 6000"/>
            </a:avLst>
          </a:prstGeom>
          <a:solidFill>
            <a:srgbClr val="FFFFFF"/>
          </a:solidFill>
          <a:ln w="15240">
            <a:solidFill>
              <a:srgbClr val="DCDCD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Rectangle 19"/>
          <p:cNvSpPr/>
          <p:nvPr/>
        </p:nvSpPr>
        <p:spPr>
          <a:xfrm>
            <a:off x="475488" y="3977640"/>
            <a:ext cx="64008" cy="8412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786384" y="4105656"/>
            <a:ext cx="10546049" cy="658368"/>
          </a:xfrm>
          <a:prstGeom prst="rect">
            <a:avLst/>
          </a:prstGeom>
          <a:noFill/>
        </p:spPr>
        <p:txBody>
          <a:bodyPr wrap="square" lIns="0" tIns="0" rIns="0" bIns="0">
            <a:spAutoFit/>
          </a:bodyPr>
          <a:lstStyle/>
          <a:p>
            <a:pPr algn="l">
              <a:lnSpc>
                <a:spcPct val="115000"/>
              </a:lnSpc>
              <a:spcBef>
                <a:spcPts val="0"/>
              </a:spcBef>
              <a:spcAft>
                <a:spcPts val="200"/>
              </a:spcAft>
            </a:pPr>
            <a:r>
              <a:rPr sz="1600" b="1" i="0">
                <a:solidFill>
                  <a:srgbClr val="1A1A1A"/>
                </a:solidFill>
                <a:latin typeface="Arial"/>
              </a:rPr>
              <a:t>Any laceration with ORBITAL FAT visible</a:t>
            </a:r>
          </a:p>
          <a:p>
            <a:pPr algn="l">
              <a:lnSpc>
                <a:spcPct val="112000"/>
              </a:lnSpc>
              <a:spcBef>
                <a:spcPts val="0"/>
              </a:spcBef>
              <a:spcAft>
                <a:spcPts val="0"/>
              </a:spcAft>
            </a:pPr>
            <a:r>
              <a:rPr sz="1350" b="0" i="0">
                <a:solidFill>
                  <a:srgbClr val="6E6E6E"/>
                </a:solidFill>
                <a:latin typeface="Arial"/>
              </a:rPr>
              <a:t>Fat means the orbital septum is breached. That is a deep wound, and it is not a minors-cubicle repair.</a:t>
            </a:r>
          </a:p>
        </p:txBody>
      </p:sp>
      <p:sp>
        <p:nvSpPr>
          <p:cNvPr id="22" name="Rounded Rectangle 21"/>
          <p:cNvSpPr/>
          <p:nvPr/>
        </p:nvSpPr>
        <p:spPr>
          <a:xfrm>
            <a:off x="475488" y="4809744"/>
            <a:ext cx="11240993" cy="841248"/>
          </a:xfrm>
          <a:prstGeom prst="roundRect">
            <a:avLst>
              <a:gd name="adj" fmla="val 6000"/>
            </a:avLst>
          </a:prstGeom>
          <a:solidFill>
            <a:srgbClr val="FFFFFF"/>
          </a:solidFill>
          <a:ln w="15240">
            <a:solidFill>
              <a:srgbClr val="DCDCD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Rectangle 22"/>
          <p:cNvSpPr/>
          <p:nvPr/>
        </p:nvSpPr>
        <p:spPr>
          <a:xfrm>
            <a:off x="475488" y="4809744"/>
            <a:ext cx="64008" cy="8412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86384" y="4937760"/>
            <a:ext cx="10546049" cy="658368"/>
          </a:xfrm>
          <a:prstGeom prst="rect">
            <a:avLst/>
          </a:prstGeom>
          <a:noFill/>
        </p:spPr>
        <p:txBody>
          <a:bodyPr wrap="square" lIns="0" tIns="0" rIns="0" bIns="0">
            <a:spAutoFit/>
          </a:bodyPr>
          <a:lstStyle/>
          <a:p>
            <a:pPr algn="l">
              <a:lnSpc>
                <a:spcPct val="115000"/>
              </a:lnSpc>
              <a:spcBef>
                <a:spcPts val="0"/>
              </a:spcBef>
              <a:spcAft>
                <a:spcPts val="200"/>
              </a:spcAft>
            </a:pPr>
            <a:r>
              <a:rPr sz="1600" b="1" i="0">
                <a:solidFill>
                  <a:srgbClr val="1A1A1A"/>
                </a:solidFill>
                <a:latin typeface="Arial"/>
              </a:rPr>
              <a:t>PTOSIS, or a lid that will not lift</a:t>
            </a:r>
          </a:p>
          <a:p>
            <a:pPr algn="l">
              <a:lnSpc>
                <a:spcPct val="112000"/>
              </a:lnSpc>
              <a:spcBef>
                <a:spcPts val="0"/>
              </a:spcBef>
              <a:spcAft>
                <a:spcPts val="0"/>
              </a:spcAft>
            </a:pPr>
            <a:r>
              <a:rPr sz="1350" b="0" i="0">
                <a:solidFill>
                  <a:srgbClr val="6E6E6E"/>
                </a:solidFill>
                <a:latin typeface="Arial"/>
              </a:rPr>
              <a:t>Suspect levator injury. Closing the skin over a divided levator gives a permanently droopy lid.</a:t>
            </a:r>
          </a:p>
        </p:txBody>
      </p:sp>
      <p:sp>
        <p:nvSpPr>
          <p:cNvPr id="25" name="Rounded Rectangle 24"/>
          <p:cNvSpPr/>
          <p:nvPr/>
        </p:nvSpPr>
        <p:spPr>
          <a:xfrm>
            <a:off x="475488" y="5760720"/>
            <a:ext cx="11240993" cy="638413"/>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786384" y="5833872"/>
            <a:ext cx="10619201" cy="528685"/>
          </a:xfrm>
          <a:prstGeom prst="rect">
            <a:avLst/>
          </a:prstGeom>
          <a:noFill/>
        </p:spPr>
        <p:txBody>
          <a:bodyPr wrap="square" lIns="0" tIns="0" rIns="0" bIns="0">
            <a:spAutoFit/>
          </a:bodyPr>
          <a:lstStyle/>
          <a:p>
            <a:pPr algn="l">
              <a:lnSpc>
                <a:spcPct val="116000"/>
              </a:lnSpc>
              <a:spcBef>
                <a:spcPts val="0"/>
              </a:spcBef>
              <a:spcAft>
                <a:spcPts val="0"/>
              </a:spcAft>
            </a:pPr>
            <a:r>
              <a:rPr sz="1400" b="0" i="0">
                <a:solidFill>
                  <a:srgbClr val="1A1A1A"/>
                </a:solidFill>
                <a:latin typeface="Arial"/>
              </a:rPr>
              <a:t>What you CAN do: clean it, cover it, give tetanus and antibiotics, document the globe examination, and make the referral tonight rather than in the morning.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Who to phone, when, and what to say</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8" name="TextBox 7"/>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35</a:t>
            </a:r>
          </a:p>
        </p:txBody>
      </p:sp>
      <p:sp>
        <p:nvSpPr>
          <p:cNvPr id="9" name="Rounded Rectangle 8"/>
          <p:cNvSpPr/>
          <p:nvPr/>
        </p:nvSpPr>
        <p:spPr>
          <a:xfrm>
            <a:off x="475488" y="1389888"/>
            <a:ext cx="3612885" cy="3346704"/>
          </a:xfrm>
          <a:prstGeom prst="roundRect">
            <a:avLst>
              <a:gd name="adj" fmla="val 6000"/>
            </a:avLst>
          </a:prstGeom>
          <a:solidFill>
            <a:srgbClr val="FFFFFF"/>
          </a:solidFill>
          <a:ln w="25400">
            <a:solidFill>
              <a:srgbClr val="DA251D"/>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Rectangle 9"/>
          <p:cNvSpPr/>
          <p:nvPr/>
        </p:nvSpPr>
        <p:spPr>
          <a:xfrm>
            <a:off x="477316" y="1389888"/>
            <a:ext cx="3609228" cy="457200"/>
          </a:xfrm>
          <a:prstGeom prst="rect">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76656" y="1490472"/>
            <a:ext cx="3210549" cy="292608"/>
          </a:xfrm>
          <a:prstGeom prst="rect">
            <a:avLst/>
          </a:prstGeom>
          <a:noFill/>
        </p:spPr>
        <p:txBody>
          <a:bodyPr wrap="square" lIns="0" tIns="0" rIns="0" bIns="0">
            <a:spAutoFit/>
          </a:bodyPr>
          <a:lstStyle/>
          <a:p>
            <a:pPr algn="l">
              <a:lnSpc>
                <a:spcPct val="115000"/>
              </a:lnSpc>
              <a:spcBef>
                <a:spcPts val="0"/>
              </a:spcBef>
              <a:spcAft>
                <a:spcPts val="0"/>
              </a:spcAft>
            </a:pPr>
            <a:r>
              <a:rPr sz="1500" b="1" i="0">
                <a:solidFill>
                  <a:srgbClr val="DA251D"/>
                </a:solidFill>
                <a:latin typeface="Arial"/>
              </a:rPr>
              <a:t>NOW — wake someone up</a:t>
            </a:r>
          </a:p>
        </p:txBody>
      </p:sp>
      <p:sp>
        <p:nvSpPr>
          <p:cNvPr id="12" name="Rectangle 11"/>
          <p:cNvSpPr/>
          <p:nvPr/>
        </p:nvSpPr>
        <p:spPr>
          <a:xfrm>
            <a:off x="694944" y="209397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896112" y="2002536"/>
            <a:ext cx="2954517" cy="198068"/>
          </a:xfrm>
          <a:prstGeom prst="rect">
            <a:avLst/>
          </a:prstGeom>
          <a:noFill/>
        </p:spPr>
        <p:txBody>
          <a:bodyPr wrap="square" lIns="0" tIns="0" rIns="0" bIns="0">
            <a:spAutoFit/>
          </a:bodyPr>
          <a:lstStyle/>
          <a:p>
            <a:pPr algn="l">
              <a:lnSpc>
                <a:spcPct val="112000"/>
              </a:lnSpc>
              <a:spcBef>
                <a:spcPts val="0"/>
              </a:spcBef>
              <a:spcAft>
                <a:spcPts val="0"/>
              </a:spcAft>
            </a:pPr>
            <a:r>
              <a:rPr sz="1250" b="0" i="0" dirty="0">
                <a:solidFill>
                  <a:srgbClr val="1A1A1A"/>
                </a:solidFill>
                <a:latin typeface="Arial"/>
              </a:rPr>
              <a:t>Orbital compartment syndrome </a:t>
            </a:r>
          </a:p>
        </p:txBody>
      </p:sp>
      <p:sp>
        <p:nvSpPr>
          <p:cNvPr id="14" name="Rectangle 13"/>
          <p:cNvSpPr/>
          <p:nvPr/>
        </p:nvSpPr>
        <p:spPr>
          <a:xfrm>
            <a:off x="694944" y="2764536"/>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96112" y="2673096"/>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Suspected or confirmed open globe / penetrating injury</a:t>
            </a:r>
          </a:p>
        </p:txBody>
      </p:sp>
      <p:sp>
        <p:nvSpPr>
          <p:cNvPr id="16" name="Rectangle 15"/>
          <p:cNvSpPr/>
          <p:nvPr/>
        </p:nvSpPr>
        <p:spPr>
          <a:xfrm>
            <a:off x="694944" y="3246628"/>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96112" y="3155188"/>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Chemical burn with limbal ischaemia or a pH that will not neutralise</a:t>
            </a:r>
          </a:p>
        </p:txBody>
      </p:sp>
      <p:sp>
        <p:nvSpPr>
          <p:cNvPr id="18" name="Rectangle 17"/>
          <p:cNvSpPr/>
          <p:nvPr/>
        </p:nvSpPr>
        <p:spPr>
          <a:xfrm>
            <a:off x="694944" y="3728720"/>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96112" y="3637280"/>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Trapdoor blowout with an oculocardiac reflex, especially in a child</a:t>
            </a:r>
          </a:p>
        </p:txBody>
      </p:sp>
      <p:sp>
        <p:nvSpPr>
          <p:cNvPr id="20" name="Rectangle 19"/>
          <p:cNvSpPr/>
          <p:nvPr/>
        </p:nvSpPr>
        <p:spPr>
          <a:xfrm>
            <a:off x="694944" y="4210812"/>
            <a:ext cx="91440" cy="9144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896112" y="4119372"/>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Sudden complete visual loss or a new RAPD</a:t>
            </a:r>
          </a:p>
        </p:txBody>
      </p:sp>
      <p:sp>
        <p:nvSpPr>
          <p:cNvPr id="22" name="Rounded Rectangle 21"/>
          <p:cNvSpPr/>
          <p:nvPr/>
        </p:nvSpPr>
        <p:spPr>
          <a:xfrm>
            <a:off x="4289541" y="1389888"/>
            <a:ext cx="3612885" cy="3346704"/>
          </a:xfrm>
          <a:prstGeom prst="roundRect">
            <a:avLst>
              <a:gd name="adj" fmla="val 6000"/>
            </a:avLst>
          </a:prstGeom>
          <a:solidFill>
            <a:srgbClr val="FFFFFF"/>
          </a:solidFill>
          <a:ln w="25400">
            <a:solidFill>
              <a:srgbClr val="B07A1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Rectangle 22"/>
          <p:cNvSpPr/>
          <p:nvPr/>
        </p:nvSpPr>
        <p:spPr>
          <a:xfrm>
            <a:off x="4291370" y="1389888"/>
            <a:ext cx="3609228" cy="457200"/>
          </a:xfrm>
          <a:prstGeom prst="rect">
            <a:avLst/>
          </a:prstGeom>
          <a:solidFill>
            <a:srgbClr val="FDF3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4490709" y="1490472"/>
            <a:ext cx="3210549" cy="292608"/>
          </a:xfrm>
          <a:prstGeom prst="rect">
            <a:avLst/>
          </a:prstGeom>
          <a:noFill/>
        </p:spPr>
        <p:txBody>
          <a:bodyPr wrap="square" lIns="0" tIns="0" rIns="0" bIns="0">
            <a:spAutoFit/>
          </a:bodyPr>
          <a:lstStyle/>
          <a:p>
            <a:pPr algn="l">
              <a:lnSpc>
                <a:spcPct val="115000"/>
              </a:lnSpc>
              <a:spcBef>
                <a:spcPts val="0"/>
              </a:spcBef>
              <a:spcAft>
                <a:spcPts val="0"/>
              </a:spcAft>
            </a:pPr>
            <a:r>
              <a:rPr sz="1500" b="1" i="0">
                <a:solidFill>
                  <a:srgbClr val="B07A18"/>
                </a:solidFill>
                <a:latin typeface="Arial"/>
              </a:rPr>
              <a:t>TODAY — same-day slot</a:t>
            </a:r>
          </a:p>
        </p:txBody>
      </p:sp>
      <p:sp>
        <p:nvSpPr>
          <p:cNvPr id="25" name="Rectangle 24"/>
          <p:cNvSpPr/>
          <p:nvPr/>
        </p:nvSpPr>
        <p:spPr>
          <a:xfrm>
            <a:off x="4508997" y="2093976"/>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4710165" y="2002536"/>
            <a:ext cx="2954517" cy="656844"/>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Grade III or IV hyphaema, or any hyphaema with uncontrolled IOP or sickle cell</a:t>
            </a:r>
          </a:p>
        </p:txBody>
      </p:sp>
      <p:sp>
        <p:nvSpPr>
          <p:cNvPr id="27" name="Rectangle 26"/>
          <p:cNvSpPr/>
          <p:nvPr/>
        </p:nvSpPr>
        <p:spPr>
          <a:xfrm>
            <a:off x="4508997" y="2764536"/>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4710165" y="2673096"/>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Suspected retinal detachment or vitreous haemorrhage</a:t>
            </a:r>
          </a:p>
        </p:txBody>
      </p:sp>
      <p:sp>
        <p:nvSpPr>
          <p:cNvPr id="29" name="Rectangle 28"/>
          <p:cNvSpPr/>
          <p:nvPr/>
        </p:nvSpPr>
        <p:spPr>
          <a:xfrm>
            <a:off x="4508997" y="3246628"/>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4710165" y="3155188"/>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Lid laceration involving the margin, the medial third, or with fat visible</a:t>
            </a:r>
          </a:p>
        </p:txBody>
      </p:sp>
      <p:sp>
        <p:nvSpPr>
          <p:cNvPr id="31" name="Rectangle 30"/>
          <p:cNvSpPr/>
          <p:nvPr/>
        </p:nvSpPr>
        <p:spPr>
          <a:xfrm>
            <a:off x="4508997" y="3728720"/>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31"/>
          <p:cNvSpPr txBox="1"/>
          <p:nvPr/>
        </p:nvSpPr>
        <p:spPr>
          <a:xfrm>
            <a:off x="4710165" y="3637280"/>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Any orbital fracture with diplopia, entrapment or significant enophthalmos</a:t>
            </a:r>
          </a:p>
        </p:txBody>
      </p:sp>
      <p:sp>
        <p:nvSpPr>
          <p:cNvPr id="33" name="Rectangle 32"/>
          <p:cNvSpPr/>
          <p:nvPr/>
        </p:nvSpPr>
        <p:spPr>
          <a:xfrm>
            <a:off x="4508997" y="4210812"/>
            <a:ext cx="91440" cy="91440"/>
          </a:xfrm>
          <a:prstGeom prst="rect">
            <a:avLst/>
          </a:prstGeom>
          <a:solidFill>
            <a:srgbClr val="B07A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4710165" y="4119372"/>
            <a:ext cx="2954517" cy="279908"/>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Reduced acuity you cannot explain</a:t>
            </a:r>
          </a:p>
        </p:txBody>
      </p:sp>
      <p:sp>
        <p:nvSpPr>
          <p:cNvPr id="35" name="Rounded Rectangle 34"/>
          <p:cNvSpPr/>
          <p:nvPr/>
        </p:nvSpPr>
        <p:spPr>
          <a:xfrm>
            <a:off x="8103595" y="1389888"/>
            <a:ext cx="3612885" cy="3346704"/>
          </a:xfrm>
          <a:prstGeom prst="roundRect">
            <a:avLst>
              <a:gd name="adj" fmla="val 6000"/>
            </a:avLst>
          </a:prstGeom>
          <a:solidFill>
            <a:srgbClr val="FFFFFF"/>
          </a:solidFill>
          <a:ln w="25400">
            <a:solidFill>
              <a:srgbClr val="2E7D3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 name="Rectangle 35"/>
          <p:cNvSpPr/>
          <p:nvPr/>
        </p:nvSpPr>
        <p:spPr>
          <a:xfrm>
            <a:off x="8105424" y="1389888"/>
            <a:ext cx="3609228" cy="457200"/>
          </a:xfrm>
          <a:prstGeom prst="rect">
            <a:avLst/>
          </a:prstGeom>
          <a:solidFill>
            <a:srgbClr val="EEF5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 name="TextBox 36"/>
          <p:cNvSpPr txBox="1"/>
          <p:nvPr/>
        </p:nvSpPr>
        <p:spPr>
          <a:xfrm>
            <a:off x="8304763" y="1490472"/>
            <a:ext cx="3210549" cy="292608"/>
          </a:xfrm>
          <a:prstGeom prst="rect">
            <a:avLst/>
          </a:prstGeom>
          <a:noFill/>
        </p:spPr>
        <p:txBody>
          <a:bodyPr wrap="square" lIns="0" tIns="0" rIns="0" bIns="0">
            <a:spAutoFit/>
          </a:bodyPr>
          <a:lstStyle/>
          <a:p>
            <a:pPr algn="l">
              <a:lnSpc>
                <a:spcPct val="115000"/>
              </a:lnSpc>
              <a:spcBef>
                <a:spcPts val="0"/>
              </a:spcBef>
              <a:spcAft>
                <a:spcPts val="0"/>
              </a:spcAft>
            </a:pPr>
            <a:r>
              <a:rPr sz="1500" b="1" i="0">
                <a:solidFill>
                  <a:srgbClr val="2E7D32"/>
                </a:solidFill>
                <a:latin typeface="Arial"/>
              </a:rPr>
              <a:t>ROUTINE — clinic</a:t>
            </a:r>
          </a:p>
        </p:txBody>
      </p:sp>
      <p:sp>
        <p:nvSpPr>
          <p:cNvPr id="38" name="Rectangle 37"/>
          <p:cNvSpPr/>
          <p:nvPr/>
        </p:nvSpPr>
        <p:spPr>
          <a:xfrm>
            <a:off x="8323051" y="2093976"/>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9" name="TextBox 38"/>
          <p:cNvSpPr txBox="1"/>
          <p:nvPr/>
        </p:nvSpPr>
        <p:spPr>
          <a:xfrm>
            <a:off x="8524219" y="2002536"/>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Uncomplicated corneal abrasion not healing at 48 hours</a:t>
            </a:r>
          </a:p>
        </p:txBody>
      </p:sp>
      <p:sp>
        <p:nvSpPr>
          <p:cNvPr id="40" name="Rectangle 39"/>
          <p:cNvSpPr/>
          <p:nvPr/>
        </p:nvSpPr>
        <p:spPr>
          <a:xfrm>
            <a:off x="8323051" y="2576068"/>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TextBox 40"/>
          <p:cNvSpPr txBox="1"/>
          <p:nvPr/>
        </p:nvSpPr>
        <p:spPr>
          <a:xfrm>
            <a:off x="8524219" y="2484628"/>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Corneal foreign body with a residual rust ring</a:t>
            </a:r>
          </a:p>
        </p:txBody>
      </p:sp>
      <p:sp>
        <p:nvSpPr>
          <p:cNvPr id="42" name="Rectangle 41"/>
          <p:cNvSpPr/>
          <p:nvPr/>
        </p:nvSpPr>
        <p:spPr>
          <a:xfrm>
            <a:off x="8323051" y="3058160"/>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 name="TextBox 42"/>
          <p:cNvSpPr txBox="1"/>
          <p:nvPr/>
        </p:nvSpPr>
        <p:spPr>
          <a:xfrm>
            <a:off x="8524219" y="2966720"/>
            <a:ext cx="2954517" cy="468376"/>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Small hyphaema, normal pressure, reliable follow-up, no sickle cell</a:t>
            </a:r>
          </a:p>
        </p:txBody>
      </p:sp>
      <p:sp>
        <p:nvSpPr>
          <p:cNvPr id="44" name="Rectangle 43"/>
          <p:cNvSpPr/>
          <p:nvPr/>
        </p:nvSpPr>
        <p:spPr>
          <a:xfrm>
            <a:off x="8323051" y="3540252"/>
            <a:ext cx="91440" cy="91440"/>
          </a:xfrm>
          <a:prstGeom prst="rect">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 name="TextBox 44"/>
          <p:cNvSpPr txBox="1"/>
          <p:nvPr/>
        </p:nvSpPr>
        <p:spPr>
          <a:xfrm>
            <a:off x="8524219" y="3448812"/>
            <a:ext cx="2954517" cy="279908"/>
          </a:xfrm>
          <a:prstGeom prst="rect">
            <a:avLst/>
          </a:prstGeom>
          <a:noFill/>
        </p:spPr>
        <p:txBody>
          <a:bodyPr wrap="square" lIns="0" tIns="0" rIns="0" bIns="0">
            <a:spAutoFit/>
          </a:bodyPr>
          <a:lstStyle/>
          <a:p>
            <a:pPr algn="l">
              <a:lnSpc>
                <a:spcPct val="112000"/>
              </a:lnSpc>
              <a:spcBef>
                <a:spcPts val="0"/>
              </a:spcBef>
              <a:spcAft>
                <a:spcPts val="0"/>
              </a:spcAft>
            </a:pPr>
            <a:r>
              <a:rPr sz="1250" b="0" i="0">
                <a:solidFill>
                  <a:srgbClr val="1A1A1A"/>
                </a:solidFill>
                <a:latin typeface="Arial"/>
              </a:rPr>
              <a:t>Traumatic iritis responding to treatment</a:t>
            </a:r>
          </a:p>
        </p:txBody>
      </p:sp>
      <p:sp>
        <p:nvSpPr>
          <p:cNvPr id="46" name="Rounded Rectangle 45"/>
          <p:cNvSpPr/>
          <p:nvPr/>
        </p:nvSpPr>
        <p:spPr>
          <a:xfrm>
            <a:off x="475488" y="4828032"/>
            <a:ext cx="11240993" cy="137160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TextBox 46"/>
          <p:cNvSpPr txBox="1"/>
          <p:nvPr/>
        </p:nvSpPr>
        <p:spPr>
          <a:xfrm>
            <a:off x="804672" y="4974336"/>
            <a:ext cx="10582625" cy="1143000"/>
          </a:xfrm>
          <a:prstGeom prst="rect">
            <a:avLst/>
          </a:prstGeom>
          <a:noFill/>
        </p:spPr>
        <p:txBody>
          <a:bodyPr wrap="square" lIns="0" tIns="0" rIns="0" bIns="0">
            <a:spAutoFit/>
          </a:bodyPr>
          <a:lstStyle/>
          <a:p>
            <a:pPr algn="l">
              <a:lnSpc>
                <a:spcPct val="115000"/>
              </a:lnSpc>
              <a:spcBef>
                <a:spcPts val="0"/>
              </a:spcBef>
              <a:spcAft>
                <a:spcPts val="600"/>
              </a:spcAft>
            </a:pPr>
            <a:r>
              <a:rPr sz="1500" b="1" i="0">
                <a:solidFill>
                  <a:srgbClr val="1A1A1A"/>
                </a:solidFill>
                <a:latin typeface="Arial"/>
              </a:rPr>
              <a:t>Say it in this order, and it takes twenty seconds:</a:t>
            </a:r>
          </a:p>
          <a:p>
            <a:pPr algn="l">
              <a:lnSpc>
                <a:spcPct val="116000"/>
              </a:lnSpc>
              <a:spcBef>
                <a:spcPts val="0"/>
              </a:spcBef>
              <a:spcAft>
                <a:spcPts val="600"/>
              </a:spcAft>
            </a:pPr>
            <a:r>
              <a:rPr sz="1500" b="0" i="0">
                <a:solidFill>
                  <a:srgbClr val="1A1A1A"/>
                </a:solidFill>
                <a:latin typeface="Arial"/>
              </a:rPr>
              <a:t>“Age and sex. Mechanism and time of injury. Visual acuity in each eye, and what it was before. Pupils and RAPD. Intraocular pressure if I could safely take it. The one finding that worries me. What I have already done.”</a:t>
            </a:r>
          </a:p>
          <a:p>
            <a:pPr algn="l">
              <a:lnSpc>
                <a:spcPct val="115000"/>
              </a:lnSpc>
              <a:spcBef>
                <a:spcPts val="0"/>
              </a:spcBef>
              <a:spcAft>
                <a:spcPts val="0"/>
              </a:spcAft>
            </a:pPr>
            <a:r>
              <a:rPr sz="1500" b="1" i="0">
                <a:solidFill>
                  <a:srgbClr val="DA251D"/>
                </a:solidFill>
                <a:latin typeface="Arial"/>
              </a:rPr>
              <a:t>Use the BETT word. “Open globe” gets a theatre. “Nasty eye injury” gets a clinic slot next week.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5" name="TextBox 4"/>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36</a:t>
            </a:r>
          </a:p>
        </p:txBody>
      </p:sp>
      <p:pic>
        <p:nvPicPr>
          <p:cNvPr id="6" name="Picture 5" descr="d11_takehome.png"/>
          <p:cNvPicPr>
            <a:picLocks noChangeAspect="1"/>
          </p:cNvPicPr>
          <p:nvPr/>
        </p:nvPicPr>
        <p:blipFill>
          <a:blip r:embed="rId3"/>
          <a:stretch>
            <a:fillRect/>
          </a:stretch>
        </p:blipFill>
        <p:spPr>
          <a:xfrm>
            <a:off x="1097257" y="91440"/>
            <a:ext cx="9997455" cy="636422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References  (1 of 2)</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Open globe, orbital compartment syndrome, orbital fractures and imaging.</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37</a:t>
            </a:r>
          </a:p>
        </p:txBody>
      </p:sp>
      <p:sp>
        <p:nvSpPr>
          <p:cNvPr id="10" name="TextBox 9"/>
          <p:cNvSpPr txBox="1"/>
          <p:nvPr/>
        </p:nvSpPr>
        <p:spPr>
          <a:xfrm>
            <a:off x="475488" y="146304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Kuhn F, Morris R, Witherspoon CD, Mester V. The Birmingham Eye Trauma Terminology system (BETT). J Fr Ophtalmol 2004;27(2):206-10. PMID 15029055.</a:t>
            </a:r>
          </a:p>
        </p:txBody>
      </p:sp>
      <p:sp>
        <p:nvSpPr>
          <p:cNvPr id="11" name="TextBox 10"/>
          <p:cNvSpPr txBox="1"/>
          <p:nvPr/>
        </p:nvSpPr>
        <p:spPr>
          <a:xfrm>
            <a:off x="475488" y="186055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Kuhn F, Maisiak R, Mann L, Mester V, Morris R, Witherspoon CD. The Ocular Trauma Score. Ophthalmol Clin North Am 2002;15(2):163-5. PMID 12229231.</a:t>
            </a:r>
          </a:p>
        </p:txBody>
      </p:sp>
      <p:sp>
        <p:nvSpPr>
          <p:cNvPr id="12" name="TextBox 11"/>
          <p:cNvSpPr txBox="1"/>
          <p:nvPr/>
        </p:nvSpPr>
        <p:spPr>
          <a:xfrm>
            <a:off x="475488" y="2258064"/>
            <a:ext cx="5529056" cy="226188"/>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Scott R. The Ocular Trauma Score. Community Eye Health 2015;28(91):44-5. PMID 26989308.</a:t>
            </a:r>
          </a:p>
        </p:txBody>
      </p:sp>
      <p:sp>
        <p:nvSpPr>
          <p:cNvPr id="13" name="TextBox 12"/>
          <p:cNvSpPr txBox="1"/>
          <p:nvPr/>
        </p:nvSpPr>
        <p:spPr>
          <a:xfrm>
            <a:off x="475488" y="2502540"/>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Perez EA, Ramirez DA, Peterson JD, et al. The Ocular Trauma Score underestimates visual recovery for the most severe open-globe injuries. Ophthalmol Retina 2023;7(7):612-9. PMID 36746350.</a:t>
            </a:r>
          </a:p>
        </p:txBody>
      </p:sp>
      <p:sp>
        <p:nvSpPr>
          <p:cNvPr id="14" name="TextBox 13"/>
          <p:cNvSpPr txBox="1"/>
          <p:nvPr/>
        </p:nvSpPr>
        <p:spPr>
          <a:xfrm>
            <a:off x="475488" y="3053088"/>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Murali S, Davis C, McCrea MJ, Plewa MC. Orbital compartment syndrome: pearls and pitfalls for the emergency physician. J Am Coll Emerg Physicians Open 2021;2(2):e12372. PMID 33733246.</a:t>
            </a:r>
          </a:p>
        </p:txBody>
      </p:sp>
      <p:sp>
        <p:nvSpPr>
          <p:cNvPr id="15" name="TextBox 14"/>
          <p:cNvSpPr txBox="1"/>
          <p:nvPr/>
        </p:nvSpPr>
        <p:spPr>
          <a:xfrm>
            <a:off x="475488" y="345060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Sun MT, Chan WO, Selva D. Traumatic orbital compartment syndrome: importance of the lateral canthotomy and cantholysis. Emerg Med Australas 2014;26(3):274-8. PMID 24810151.</a:t>
            </a:r>
          </a:p>
        </p:txBody>
      </p:sp>
      <p:sp>
        <p:nvSpPr>
          <p:cNvPr id="16" name="TextBox 15"/>
          <p:cNvSpPr txBox="1"/>
          <p:nvPr/>
        </p:nvSpPr>
        <p:spPr>
          <a:xfrm>
            <a:off x="475488" y="3848112"/>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Bailey LA, van Brummen AJ, Ghergherehchi LM, Chuang AZ, Richani K, Phillips ME. Visual outcomes of patients with retrobulbar hemorrhage undergoing lateral canthotomy and cantholysis. Ophthalmic Plast Reconstr Surg 2019;35(6):586-9. PMID 31693632.</a:t>
            </a:r>
          </a:p>
        </p:txBody>
      </p:sp>
      <p:sp>
        <p:nvSpPr>
          <p:cNvPr id="17" name="TextBox 16"/>
          <p:cNvSpPr txBox="1"/>
          <p:nvPr/>
        </p:nvSpPr>
        <p:spPr>
          <a:xfrm>
            <a:off x="475488" y="439866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Latona A, Saad N, Hogden M, Hamilton ATM. Prehospital canthotomy: a sight-saving procedure in case series. Emerg Med Australas 2022;34(3):428-33. PMID 35429127.</a:t>
            </a:r>
          </a:p>
        </p:txBody>
      </p:sp>
      <p:sp>
        <p:nvSpPr>
          <p:cNvPr id="18" name="TextBox 17"/>
          <p:cNvSpPr txBox="1"/>
          <p:nvPr/>
        </p:nvSpPr>
        <p:spPr>
          <a:xfrm>
            <a:off x="475488" y="479617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Lateral Orbital Canthotomy. In: StatPearls [Internet]. Treasure Island (FL): StatPearls Publishing. NCBI Bookshelf NBK557476. (Tertiary source, used for the procedural steps.)</a:t>
            </a:r>
          </a:p>
        </p:txBody>
      </p:sp>
      <p:sp>
        <p:nvSpPr>
          <p:cNvPr id="19" name="TextBox 18"/>
          <p:cNvSpPr txBox="1"/>
          <p:nvPr/>
        </p:nvSpPr>
        <p:spPr>
          <a:xfrm>
            <a:off x="475488" y="5193684"/>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Crowell EL, Koduri VA, Supsupin EP, et al. Accuracy of computed tomography imaging criteria in the diagnosis of adult open globe injuries by neuroradiology and ophthalmology. Acad Emerg Med 2017;24(9):1072-9. PMID 28662312.</a:t>
            </a:r>
          </a:p>
        </p:txBody>
      </p:sp>
      <p:sp>
        <p:nvSpPr>
          <p:cNvPr id="20" name="TextBox 19"/>
          <p:cNvSpPr txBox="1"/>
          <p:nvPr/>
        </p:nvSpPr>
        <p:spPr>
          <a:xfrm>
            <a:off x="6187424" y="146304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Arey ML, Mootha VV, Whittemore AR, Chason DP, Blomquist PH. Computed tomography in the diagnosis of occult open-globe injuries. Ophthalmology 2007;114(8):1448-52. PMID 17678689.</a:t>
            </a:r>
          </a:p>
        </p:txBody>
      </p:sp>
      <p:sp>
        <p:nvSpPr>
          <p:cNvPr id="21" name="TextBox 20"/>
          <p:cNvSpPr txBox="1"/>
          <p:nvPr/>
        </p:nvSpPr>
        <p:spPr>
          <a:xfrm>
            <a:off x="6187424" y="186055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Hoffstetter P, Schreyer AG, Schreyer CI, et al. Multidetector CT (MD-CT) in the diagnosis of uncertain open globe injuries. Rofo 2010;182(2):151-4. PMID 19859864.</a:t>
            </a:r>
          </a:p>
        </p:txBody>
      </p:sp>
      <p:sp>
        <p:nvSpPr>
          <p:cNvPr id="22" name="TextBox 21"/>
          <p:cNvSpPr txBox="1"/>
          <p:nvPr/>
        </p:nvSpPr>
        <p:spPr>
          <a:xfrm>
            <a:off x="6187424" y="2258064"/>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Aljuhani G, Aljuhani N. Computed tomography accuracy and features in detecting open globe injuries in patients with ocular trauma: a systematic review and meta-analysis. J Med Life 2025;18(1):20-28. PMID 40071158.</a:t>
            </a:r>
          </a:p>
        </p:txBody>
      </p:sp>
      <p:sp>
        <p:nvSpPr>
          <p:cNvPr id="23" name="TextBox 22"/>
          <p:cNvSpPr txBox="1"/>
          <p:nvPr/>
        </p:nvSpPr>
        <p:spPr>
          <a:xfrm>
            <a:off x="6187424" y="280861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Pirlet F, Flament J. Penetrating orbital injury: a narrative review for emergency clinicians. Healthcare (Basel) 2025;13(2):98. PMID 39857126.</a:t>
            </a:r>
          </a:p>
        </p:txBody>
      </p:sp>
      <p:sp>
        <p:nvSpPr>
          <p:cNvPr id="24" name="TextBox 23"/>
          <p:cNvSpPr txBox="1"/>
          <p:nvPr/>
        </p:nvSpPr>
        <p:spPr>
          <a:xfrm>
            <a:off x="6187424" y="3206124"/>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Miller SC, Fliotsos MJ, Justin GA, et al. Global current practice patterns for the management of open globe injuries. Am J Ophthalmol 2022;234:259-73 (epub 2021). PMID 34416182.</a:t>
            </a:r>
          </a:p>
        </p:txBody>
      </p:sp>
      <p:sp>
        <p:nvSpPr>
          <p:cNvPr id="25" name="TextBox 24"/>
          <p:cNvSpPr txBox="1"/>
          <p:nvPr/>
        </p:nvSpPr>
        <p:spPr>
          <a:xfrm>
            <a:off x="6187424" y="3603636"/>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Abouammoh MA, Al-Mousa A, Gogandi M, et al. Prophylactic intravitreal antibiotics reduce the risk of post-traumatic endophthalmitis after repair of open globe injuries. Acta Ophthalmol 2018;96(3):e361-5. PMID 28771946.</a:t>
            </a:r>
          </a:p>
        </p:txBody>
      </p:sp>
      <p:sp>
        <p:nvSpPr>
          <p:cNvPr id="26" name="TextBox 25"/>
          <p:cNvSpPr txBox="1"/>
          <p:nvPr/>
        </p:nvSpPr>
        <p:spPr>
          <a:xfrm>
            <a:off x="6187424" y="4154184"/>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Watanachai N, Choovuthayakorn J, Chokesuwattanaskul S, et al. Risk factors and outcomes of post-traumatic endophthalmitis: a retrospective single-center study. J Ophthalmic Inflamm Infect 2021;11(1):22. PMID 34337691.</a:t>
            </a:r>
          </a:p>
        </p:txBody>
      </p:sp>
      <p:sp>
        <p:nvSpPr>
          <p:cNvPr id="27" name="TextBox 26"/>
          <p:cNvSpPr txBox="1"/>
          <p:nvPr/>
        </p:nvSpPr>
        <p:spPr>
          <a:xfrm>
            <a:off x="6187424" y="470473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Blanch RJ, Bishop J, Javidi H, Murray PI. Effect of time to primary repair on final visual outcome after open globe injury. Br J Ophthalmol 2019;103(10):1491-4. PMID 30636208.</a:t>
            </a:r>
          </a:p>
        </p:txBody>
      </p:sp>
      <p:sp>
        <p:nvSpPr>
          <p:cNvPr id="28" name="TextBox 27"/>
          <p:cNvSpPr txBox="1"/>
          <p:nvPr/>
        </p:nvSpPr>
        <p:spPr>
          <a:xfrm>
            <a:off x="6187424" y="5102244"/>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Bera RN, Tiwari P, Pandey V. Does early treatment of paediatric orbital fracture offer any advantage in terms of post-operative clinical outcomes. J Maxillofac Oral Surg 2022;21(1):25-33. PMID 35400913.</a:t>
            </a:r>
          </a:p>
        </p:txBody>
      </p:sp>
      <p:sp>
        <p:nvSpPr>
          <p:cNvPr id="29" name="TextBox 28"/>
          <p:cNvSpPr txBox="1"/>
          <p:nvPr/>
        </p:nvSpPr>
        <p:spPr>
          <a:xfrm>
            <a:off x="6187424" y="565279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Dunphy L, Anand P. Paediatric orbital trapdoor fracture misdiagnosed as a head injury: a cautionary tale! BMJ Case Rep 2019;12(4):e228739. PMID 30948403.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References  (2 of 2)</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Hyphaema, optic nerve, ultrasound, chemical burns and epidemiology.</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38</a:t>
            </a:r>
          </a:p>
        </p:txBody>
      </p:sp>
      <p:sp>
        <p:nvSpPr>
          <p:cNvPr id="10" name="TextBox 9"/>
          <p:cNvSpPr txBox="1"/>
          <p:nvPr/>
        </p:nvSpPr>
        <p:spPr>
          <a:xfrm>
            <a:off x="475488" y="146304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Woreta FA, Lindsley KB, Gharaibeh A, Ng SM, Scherer RW, Goldberg MF. Medical interventions for traumatic hyphema. Cochrane Database Syst Rev 2023;3(3):CD005431. PMID 36912744.</a:t>
            </a:r>
          </a:p>
        </p:txBody>
      </p:sp>
      <p:sp>
        <p:nvSpPr>
          <p:cNvPr id="11" name="TextBox 10"/>
          <p:cNvSpPr txBox="1"/>
          <p:nvPr/>
        </p:nvSpPr>
        <p:spPr>
          <a:xfrm>
            <a:off x="475488" y="186055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Goldberg MF. Sickled erythrocytes, hyphema, and secondary glaucoma V: the effect of vitamin C on erythrocyte sickling in aqueous humor. Ophthalmic Surg 1979;10(4):70-7. PMID 460817.</a:t>
            </a:r>
          </a:p>
        </p:txBody>
      </p:sp>
      <p:sp>
        <p:nvSpPr>
          <p:cNvPr id="12" name="TextBox 11"/>
          <p:cNvSpPr txBox="1"/>
          <p:nvPr/>
        </p:nvSpPr>
        <p:spPr>
          <a:xfrm>
            <a:off x="475488" y="2258064"/>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Goldberg MF. The diagnosis and treatment of secondary glaucoma after hyphema in sickle cell patients. Am J Ophthalmol 1979;87(1):43-9. PMID 434052.</a:t>
            </a:r>
          </a:p>
        </p:txBody>
      </p:sp>
      <p:sp>
        <p:nvSpPr>
          <p:cNvPr id="13" name="TextBox 12"/>
          <p:cNvSpPr txBox="1"/>
          <p:nvPr/>
        </p:nvSpPr>
        <p:spPr>
          <a:xfrm>
            <a:off x="475488" y="2655576"/>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Gragg J, Blair K, Baker MB. Hyphema. In: StatPearls [Internet]. NCBI Bookshelf NBK507802. (Tertiary source for the hyphaema grading scheme and the ~30% rebleed figure.)</a:t>
            </a:r>
          </a:p>
        </p:txBody>
      </p:sp>
      <p:sp>
        <p:nvSpPr>
          <p:cNvPr id="14" name="TextBox 13"/>
          <p:cNvSpPr txBox="1"/>
          <p:nvPr/>
        </p:nvSpPr>
        <p:spPr>
          <a:xfrm>
            <a:off x="475488" y="3053088"/>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Blanch RJ, Joseph IJ, Cockerham K. Traumatic optic neuropathy management: a systematic review. Eye (Lond) 2024;38(12):2312-8. PMID 38862644.</a:t>
            </a:r>
          </a:p>
        </p:txBody>
      </p:sp>
      <p:sp>
        <p:nvSpPr>
          <p:cNvPr id="15" name="TextBox 14"/>
          <p:cNvSpPr txBox="1"/>
          <p:nvPr/>
        </p:nvSpPr>
        <p:spPr>
          <a:xfrm>
            <a:off x="475488" y="3450600"/>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Roberts I, Yates D, Sandercock P, et al. Effect of intravenous corticosteroids on death within 14 days in 10008 adults with clinically significant head injury (MRC CRASH trial). Lancet 2004;364(9442):1321-8. PMID 15474134.</a:t>
            </a:r>
          </a:p>
        </p:txBody>
      </p:sp>
      <p:sp>
        <p:nvSpPr>
          <p:cNvPr id="16" name="TextBox 15"/>
          <p:cNvSpPr txBox="1"/>
          <p:nvPr/>
        </p:nvSpPr>
        <p:spPr>
          <a:xfrm>
            <a:off x="475488" y="4001148"/>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Propst SL, Kirschner JM, Strachan CC, et al. Ocular point-of-care ultrasonography to diagnose posterior chamber abnormalities: a systematic review and meta-analysis. JAMA Netw Open 2020;3(2):e1921460. PMID 32074291.</a:t>
            </a:r>
          </a:p>
        </p:txBody>
      </p:sp>
      <p:sp>
        <p:nvSpPr>
          <p:cNvPr id="17" name="TextBox 16"/>
          <p:cNvSpPr txBox="1"/>
          <p:nvPr/>
        </p:nvSpPr>
        <p:spPr>
          <a:xfrm>
            <a:off x="475488" y="4551696"/>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Lahham S, Shniter I, Thompson M, et al. Point-of-care ultrasonography in the diagnosis of retinal detachment, vitreous hemorrhage, and vitreous detachment in the emergency department. JAMA Netw Open 2019;2(4):e192162. PMID 30977855.</a:t>
            </a:r>
          </a:p>
        </p:txBody>
      </p:sp>
      <p:sp>
        <p:nvSpPr>
          <p:cNvPr id="18" name="TextBox 17"/>
          <p:cNvSpPr txBox="1"/>
          <p:nvPr/>
        </p:nvSpPr>
        <p:spPr>
          <a:xfrm>
            <a:off x="475488" y="5102244"/>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Berg C, Doniger SJ, Zaia B, Williams SR. Change in intraocular pressure during point-of-care ultrasound. West J Emerg Med 2015;16(2):263-8. PMID 25834668.</a:t>
            </a:r>
          </a:p>
        </p:txBody>
      </p:sp>
      <p:sp>
        <p:nvSpPr>
          <p:cNvPr id="19" name="TextBox 18"/>
          <p:cNvSpPr txBox="1"/>
          <p:nvPr/>
        </p:nvSpPr>
        <p:spPr>
          <a:xfrm>
            <a:off x="475488" y="5499756"/>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Broadway DC. How to test for a relative afferent pupillary defect (RAPD). Community Eye Health 2012;25(79-80):58-9. PMID 23520419.</a:t>
            </a:r>
          </a:p>
        </p:txBody>
      </p:sp>
      <p:sp>
        <p:nvSpPr>
          <p:cNvPr id="20" name="TextBox 19"/>
          <p:cNvSpPr txBox="1"/>
          <p:nvPr/>
        </p:nvSpPr>
        <p:spPr>
          <a:xfrm>
            <a:off x="475488" y="5897268"/>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Roper-Hall MJ. Thermal and chemical burns. Trans Ophthalmol Soc UK 1965;85:631-53. PMID 5227208.</a:t>
            </a:r>
          </a:p>
        </p:txBody>
      </p:sp>
      <p:sp>
        <p:nvSpPr>
          <p:cNvPr id="21" name="TextBox 20"/>
          <p:cNvSpPr txBox="1"/>
          <p:nvPr/>
        </p:nvSpPr>
        <p:spPr>
          <a:xfrm>
            <a:off x="6187424" y="146304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Dua HS, King AJ, Joseph A. A new classification of ocular surface burns. Br J Ophthalmol 2001;85(11):1379-83. PMID 11673310.</a:t>
            </a:r>
          </a:p>
        </p:txBody>
      </p:sp>
      <p:sp>
        <p:nvSpPr>
          <p:cNvPr id="22" name="TextBox 21"/>
          <p:cNvSpPr txBox="1"/>
          <p:nvPr/>
        </p:nvSpPr>
        <p:spPr>
          <a:xfrm>
            <a:off x="6187424" y="186055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Jijelava K, Le H, Parker J, Yee J. Getting hooked: a simple technique for the treatment of adhesive injuries to the eyelids. J Emerg Med 2017;52(1):74-6. PMID 27745915.</a:t>
            </a:r>
          </a:p>
        </p:txBody>
      </p:sp>
      <p:sp>
        <p:nvSpPr>
          <p:cNvPr id="23" name="TextBox 22"/>
          <p:cNvSpPr txBox="1"/>
          <p:nvPr/>
        </p:nvSpPr>
        <p:spPr>
          <a:xfrm>
            <a:off x="6187424" y="2258064"/>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Stuart KV, Dold C, Van der Westhuizen DP, De Vasconcelos S. The epidemiology of ocular trauma in the Northern Cape, South Africa. Afr Vision Eye Health 2022;81(1):a710. DOI 10.4102/aveh.v81i1.710.</a:t>
            </a:r>
          </a:p>
        </p:txBody>
      </p:sp>
      <p:sp>
        <p:nvSpPr>
          <p:cNvPr id="24" name="TextBox 23"/>
          <p:cNvSpPr txBox="1"/>
          <p:nvPr/>
        </p:nvSpPr>
        <p:spPr>
          <a:xfrm>
            <a:off x="6187424" y="2808612"/>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du Toit N, Mustak H, Cook C. Visual outcomes in patients with open globe injuries compared to predicted outcomes using the Ocular Trauma Scoring system. Int J Ophthalmol 2015;8(6):1229-33. PMID 26682179.</a:t>
            </a:r>
          </a:p>
        </p:txBody>
      </p:sp>
      <p:sp>
        <p:nvSpPr>
          <p:cNvPr id="25" name="TextBox 24"/>
          <p:cNvSpPr txBox="1"/>
          <p:nvPr/>
        </p:nvSpPr>
        <p:spPr>
          <a:xfrm>
            <a:off x="6187424" y="3359160"/>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Shrestha SM, Anthony CL, Justin GA, et al. Factors affecting final functional outcomes in open-globe injuries and use of ocular trauma score as a predictive tool in Nepalese population. BMC Ophthalmol 2021;21(1):69. PMID 33541290.</a:t>
            </a:r>
          </a:p>
        </p:txBody>
      </p:sp>
      <p:sp>
        <p:nvSpPr>
          <p:cNvPr id="26" name="TextBox 25"/>
          <p:cNvSpPr txBox="1"/>
          <p:nvPr/>
        </p:nvSpPr>
        <p:spPr>
          <a:xfrm>
            <a:off x="6187424" y="3909708"/>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Négrel AD, Thylefors B. The global impact of eye injuries. Ophthalmic Epidemiol 1998;5(3):143-69. PMID 9805347.</a:t>
            </a:r>
          </a:p>
        </p:txBody>
      </p:sp>
      <p:sp>
        <p:nvSpPr>
          <p:cNvPr id="27" name="TextBox 26"/>
          <p:cNvSpPr txBox="1"/>
          <p:nvPr/>
        </p:nvSpPr>
        <p:spPr>
          <a:xfrm>
            <a:off x="6187424" y="4307220"/>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Soleimani M, Naderan M. Management strategies of ocular chemical burns: current perspectives. Clin Ophthalmol 2020;14:2687-99. PMID 32982161.</a:t>
            </a:r>
          </a:p>
        </p:txBody>
      </p:sp>
      <p:sp>
        <p:nvSpPr>
          <p:cNvPr id="28" name="TextBox 27"/>
          <p:cNvSpPr txBox="1"/>
          <p:nvPr/>
        </p:nvSpPr>
        <p:spPr>
          <a:xfrm>
            <a:off x="6187424" y="4704732"/>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Baradaran-Rafii A, Eslani M, Haq Z, Shirzadeh E, Huvard MJ. Current and upcoming therapies for ocular surface chemical injuries. Ocul Surf 2017;15(1):48-64. PMID 27650263.</a:t>
            </a:r>
          </a:p>
        </p:txBody>
      </p:sp>
      <p:sp>
        <p:nvSpPr>
          <p:cNvPr id="29" name="TextBox 28"/>
          <p:cNvSpPr txBox="1"/>
          <p:nvPr/>
        </p:nvSpPr>
        <p:spPr>
          <a:xfrm>
            <a:off x="6187424" y="5102244"/>
            <a:ext cx="5529056" cy="379224"/>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Scarlett A, Gee P. Corneal abrasion and alkali burn secondary to automobile air bag inflation. Emerg Med J 2007;24(10):733-4. PMID 17901284.</a:t>
            </a:r>
          </a:p>
        </p:txBody>
      </p:sp>
      <p:sp>
        <p:nvSpPr>
          <p:cNvPr id="30" name="TextBox 29"/>
          <p:cNvSpPr txBox="1"/>
          <p:nvPr/>
        </p:nvSpPr>
        <p:spPr>
          <a:xfrm>
            <a:off x="6187424" y="5499756"/>
            <a:ext cx="5529056" cy="532260"/>
          </a:xfrm>
          <a:prstGeom prst="rect">
            <a:avLst/>
          </a:prstGeom>
          <a:noFill/>
        </p:spPr>
        <p:txBody>
          <a:bodyPr wrap="square" lIns="0" tIns="0" rIns="0" bIns="0">
            <a:spAutoFit/>
          </a:bodyPr>
          <a:lstStyle/>
          <a:p>
            <a:pPr algn="l">
              <a:lnSpc>
                <a:spcPct val="116000"/>
              </a:lnSpc>
              <a:spcBef>
                <a:spcPts val="0"/>
              </a:spcBef>
              <a:spcAft>
                <a:spcPts val="0"/>
              </a:spcAft>
            </a:pPr>
            <a:r>
              <a:rPr sz="980" b="0" i="0">
                <a:solidFill>
                  <a:srgbClr val="1A1A1A"/>
                </a:solidFill>
                <a:latin typeface="Arial"/>
              </a:rPr>
              <a:t>Sukati VN. The epidemiology of ocular injuries among patients presenting to provincial hospitals in KwaZulu-Natal, South Africa. M.Med.Sc. thesis, University of KwaZulu-Natal (Westville), 2011. (Unpublished thesis — the only KZN-specific dataset located.)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 name="Picture 2" descr="em_logo.png"/>
          <p:cNvPicPr>
            <a:picLocks noChangeAspect="1"/>
          </p:cNvPicPr>
          <p:nvPr/>
        </p:nvPicPr>
        <p:blipFill>
          <a:blip r:embed="rId3"/>
          <a:stretch>
            <a:fillRect/>
          </a:stretch>
        </p:blipFill>
        <p:spPr>
          <a:xfrm>
            <a:off x="11112977" y="182880"/>
            <a:ext cx="611794" cy="603504"/>
          </a:xfrm>
          <a:prstGeom prst="rect">
            <a:avLst/>
          </a:prstGeom>
        </p:spPr>
      </p:pic>
      <p:sp>
        <p:nvSpPr>
          <p:cNvPr id="4" name="TextBox 3"/>
          <p:cNvSpPr txBox="1"/>
          <p:nvPr/>
        </p:nvSpPr>
        <p:spPr>
          <a:xfrm>
            <a:off x="475488" y="219456"/>
            <a:ext cx="10317449" cy="640080"/>
          </a:xfrm>
          <a:prstGeom prst="rect">
            <a:avLst/>
          </a:prstGeom>
          <a:noFill/>
        </p:spPr>
        <p:txBody>
          <a:bodyPr wrap="square" lIns="0" tIns="0" rIns="0" bIns="0" anchor="b">
            <a:spAutoFit/>
          </a:bodyPr>
          <a:lstStyle/>
          <a:p>
            <a:pPr algn="l">
              <a:lnSpc>
                <a:spcPct val="115000"/>
              </a:lnSpc>
              <a:spcBef>
                <a:spcPts val="0"/>
              </a:spcBef>
              <a:spcAft>
                <a:spcPts val="0"/>
              </a:spcAft>
            </a:pPr>
            <a:r>
              <a:rPr sz="2700" b="1" i="0">
                <a:solidFill>
                  <a:srgbClr val="1A1A1A"/>
                </a:solidFill>
                <a:latin typeface="Arial"/>
              </a:rPr>
              <a:t>Image credits and licensing</a:t>
            </a:r>
          </a:p>
        </p:txBody>
      </p:sp>
      <p:sp>
        <p:nvSpPr>
          <p:cNvPr id="5" name="Rectangle 4"/>
          <p:cNvSpPr/>
          <p:nvPr/>
        </p:nvSpPr>
        <p:spPr>
          <a:xfrm>
            <a:off x="475488" y="914400"/>
            <a:ext cx="11240993" cy="41148"/>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75488" y="1014984"/>
            <a:ext cx="10454609" cy="310896"/>
          </a:xfrm>
          <a:prstGeom prst="rect">
            <a:avLst/>
          </a:prstGeom>
          <a:noFill/>
        </p:spPr>
        <p:txBody>
          <a:bodyPr wrap="square" lIns="0" tIns="0" rIns="0" bIns="0">
            <a:spAutoFit/>
          </a:bodyPr>
          <a:lstStyle/>
          <a:p>
            <a:pPr algn="l">
              <a:lnSpc>
                <a:spcPct val="115000"/>
              </a:lnSpc>
              <a:spcBef>
                <a:spcPts val="0"/>
              </a:spcBef>
              <a:spcAft>
                <a:spcPts val="0"/>
              </a:spcAft>
            </a:pPr>
            <a:r>
              <a:rPr sz="1500" b="0" i="0">
                <a:solidFill>
                  <a:srgbClr val="6E6E6E"/>
                </a:solidFill>
                <a:latin typeface="Arial"/>
              </a:rPr>
              <a:t>Reproduced for non-commercial medical education, with attribution.</a:t>
            </a:r>
          </a:p>
        </p:txBody>
      </p:sp>
      <p:sp>
        <p:nvSpPr>
          <p:cNvPr id="7" name="Rectangle 6"/>
          <p:cNvSpPr/>
          <p:nvPr/>
        </p:nvSpPr>
        <p:spPr>
          <a:xfrm>
            <a:off x="0" y="6492240"/>
            <a:ext cx="12191969" cy="365760"/>
          </a:xfrm>
          <a:prstGeom prst="rect">
            <a:avLst/>
          </a:prstGeom>
          <a:solidFill>
            <a:srgbClr val="DA251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0" y="6533388"/>
            <a:ext cx="12191969" cy="292608"/>
          </a:xfrm>
          <a:prstGeom prst="rect">
            <a:avLst/>
          </a:prstGeom>
          <a:noFill/>
        </p:spPr>
        <p:txBody>
          <a:bodyPr wrap="square" lIns="0" tIns="0" rIns="0" bIns="0">
            <a:spAutoFit/>
          </a:bodyPr>
          <a:lstStyle/>
          <a:p>
            <a:pPr algn="ctr">
              <a:lnSpc>
                <a:spcPct val="115000"/>
              </a:lnSpc>
              <a:spcBef>
                <a:spcPts val="0"/>
              </a:spcBef>
              <a:spcAft>
                <a:spcPts val="0"/>
              </a:spcAft>
            </a:pPr>
            <a:r>
              <a:rPr sz="1250" b="1" i="0">
                <a:solidFill>
                  <a:srgbClr val="FFFFFF"/>
                </a:solidFill>
                <a:latin typeface="Arial"/>
              </a:rPr>
              <a:t>UKZN  –  INSPIRING GREATNESS</a:t>
            </a:r>
          </a:p>
        </p:txBody>
      </p:sp>
      <p:sp>
        <p:nvSpPr>
          <p:cNvPr id="9" name="TextBox 8"/>
          <p:cNvSpPr txBox="1"/>
          <p:nvPr/>
        </p:nvSpPr>
        <p:spPr>
          <a:xfrm>
            <a:off x="11231849" y="6533388"/>
            <a:ext cx="685800" cy="292608"/>
          </a:xfrm>
          <a:prstGeom prst="rect">
            <a:avLst/>
          </a:prstGeom>
          <a:noFill/>
        </p:spPr>
        <p:txBody>
          <a:bodyPr wrap="square" lIns="0" tIns="0" rIns="0" bIns="0">
            <a:spAutoFit/>
          </a:bodyPr>
          <a:lstStyle/>
          <a:p>
            <a:pPr algn="r">
              <a:lnSpc>
                <a:spcPct val="115000"/>
              </a:lnSpc>
              <a:spcBef>
                <a:spcPts val="0"/>
              </a:spcBef>
              <a:spcAft>
                <a:spcPts val="0"/>
              </a:spcAft>
            </a:pPr>
            <a:r>
              <a:rPr sz="1250" b="1" i="0">
                <a:solidFill>
                  <a:srgbClr val="FFFFFF"/>
                </a:solidFill>
                <a:latin typeface="Arial"/>
              </a:rPr>
              <a:t>39</a:t>
            </a:r>
          </a:p>
        </p:txBody>
      </p:sp>
      <p:sp>
        <p:nvSpPr>
          <p:cNvPr id="10" name="TextBox 9"/>
          <p:cNvSpPr txBox="1"/>
          <p:nvPr/>
        </p:nvSpPr>
        <p:spPr>
          <a:xfrm>
            <a:off x="475488" y="1426464"/>
            <a:ext cx="11240993"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DA251D"/>
                </a:solidFill>
                <a:latin typeface="Arial"/>
              </a:rPr>
              <a:t>CLINICAL PHOTOGRAPHS AND CT IMAGES</a:t>
            </a:r>
          </a:p>
        </p:txBody>
      </p:sp>
      <p:sp>
        <p:nvSpPr>
          <p:cNvPr id="11" name="TextBox 10"/>
          <p:cNvSpPr txBox="1"/>
          <p:nvPr/>
        </p:nvSpPr>
        <p:spPr>
          <a:xfrm>
            <a:off x="658368" y="1682496"/>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EyeRounds.org / Ophthalmic Atlas Images, Department of Ophthalmology and Visual Sciences, University of Iowa Carver College of Medicine. Several images credited to Andrew Doan, MD, PhD. Copyright © The University of Iowa.</a:t>
            </a:r>
          </a:p>
        </p:txBody>
      </p:sp>
      <p:sp>
        <p:nvSpPr>
          <p:cNvPr id="12" name="TextBox 11"/>
          <p:cNvSpPr txBox="1"/>
          <p:nvPr/>
        </p:nvSpPr>
        <p:spPr>
          <a:xfrm>
            <a:off x="658368" y="2034540"/>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CoreEM.net — traumatic ocular injuries (images therein credited to LITFL, dailyem.wordpress.com, eyecalcs.com and JAMA Network).</a:t>
            </a:r>
          </a:p>
        </p:txBody>
      </p:sp>
      <p:sp>
        <p:nvSpPr>
          <p:cNvPr id="13" name="TextBox 12"/>
          <p:cNvSpPr txBox="1"/>
          <p:nvPr/>
        </p:nvSpPr>
        <p:spPr>
          <a:xfrm>
            <a:off x="658368" y="2386584"/>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Life in the Fast Lane (LITFL) — licensed CC BY-NC-SA 4.0.</a:t>
            </a:r>
          </a:p>
        </p:txBody>
      </p:sp>
      <p:sp>
        <p:nvSpPr>
          <p:cNvPr id="14" name="TextBox 13"/>
          <p:cNvSpPr txBox="1"/>
          <p:nvPr/>
        </p:nvSpPr>
        <p:spPr>
          <a:xfrm>
            <a:off x="658368" y="2578608"/>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Wikimedia Commons — individual licences (CC BY 3.0 / CC BY-SA 2.5 / 3.0 / 4.0, and public domain) are printed beneath each image on its slide.</a:t>
            </a:r>
          </a:p>
        </p:txBody>
      </p:sp>
      <p:sp>
        <p:nvSpPr>
          <p:cNvPr id="15" name="TextBox 14"/>
          <p:cNvSpPr txBox="1"/>
          <p:nvPr/>
        </p:nvSpPr>
        <p:spPr>
          <a:xfrm>
            <a:off x="475488" y="3076956"/>
            <a:ext cx="11240993"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DA251D"/>
                </a:solidFill>
                <a:latin typeface="Arial"/>
              </a:rPr>
              <a:t>DIAGRAMS</a:t>
            </a:r>
          </a:p>
        </p:txBody>
      </p:sp>
      <p:sp>
        <p:nvSpPr>
          <p:cNvPr id="16" name="TextBox 15"/>
          <p:cNvSpPr txBox="1"/>
          <p:nvPr/>
        </p:nvSpPr>
        <p:spPr>
          <a:xfrm>
            <a:off x="658368" y="3332988"/>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All line diagrams, algorithms and schematics in this deck were drawn for this talk and are original work.</a:t>
            </a:r>
          </a:p>
        </p:txBody>
      </p:sp>
      <p:sp>
        <p:nvSpPr>
          <p:cNvPr id="17" name="TextBox 16"/>
          <p:cNvSpPr txBox="1"/>
          <p:nvPr/>
        </p:nvSpPr>
        <p:spPr>
          <a:xfrm>
            <a:off x="658368" y="3525012"/>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Underlying clinical content is attributed on each slide and in the references.</a:t>
            </a:r>
          </a:p>
        </p:txBody>
      </p:sp>
      <p:sp>
        <p:nvSpPr>
          <p:cNvPr id="18" name="TextBox 17"/>
          <p:cNvSpPr txBox="1"/>
          <p:nvPr/>
        </p:nvSpPr>
        <p:spPr>
          <a:xfrm>
            <a:off x="475488" y="3863340"/>
            <a:ext cx="11240993"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DA251D"/>
                </a:solidFill>
                <a:latin typeface="Arial"/>
              </a:rPr>
              <a:t>PLEASE NOTE</a:t>
            </a:r>
          </a:p>
        </p:txBody>
      </p:sp>
      <p:sp>
        <p:nvSpPr>
          <p:cNvPr id="19" name="TextBox 18"/>
          <p:cNvSpPr txBox="1"/>
          <p:nvPr/>
        </p:nvSpPr>
        <p:spPr>
          <a:xfrm>
            <a:off x="658368" y="4119372"/>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EyeRounds images are published by the University of Iowa under an all-rights-reserved copyright notice, not a Creative Commons licence. They are reproduced here for internal, non-commercial teaching with full attribution. If this deck is to be published, distributed beyond the department, or used commercially, written permission should be sought from EyeRounds (eyerounds.org/Contact.html) or those images replaced.</a:t>
            </a:r>
          </a:p>
        </p:txBody>
      </p:sp>
      <p:sp>
        <p:nvSpPr>
          <p:cNvPr id="20" name="TextBox 19"/>
          <p:cNvSpPr txBox="1"/>
          <p:nvPr/>
        </p:nvSpPr>
        <p:spPr>
          <a:xfrm>
            <a:off x="475488" y="4937760"/>
            <a:ext cx="11240993" cy="274320"/>
          </a:xfrm>
          <a:prstGeom prst="rect">
            <a:avLst/>
          </a:prstGeom>
          <a:noFill/>
        </p:spPr>
        <p:txBody>
          <a:bodyPr wrap="square" lIns="0" tIns="0" rIns="0" bIns="0">
            <a:spAutoFit/>
          </a:bodyPr>
          <a:lstStyle/>
          <a:p>
            <a:pPr algn="l">
              <a:lnSpc>
                <a:spcPct val="115000"/>
              </a:lnSpc>
              <a:spcBef>
                <a:spcPts val="0"/>
              </a:spcBef>
              <a:spcAft>
                <a:spcPts val="0"/>
              </a:spcAft>
            </a:pPr>
            <a:r>
              <a:rPr sz="1250" b="1" i="0">
                <a:solidFill>
                  <a:srgbClr val="DA251D"/>
                </a:solidFill>
                <a:latin typeface="Arial"/>
              </a:rPr>
              <a:t>FOAM RESOURCES DRAWN ON FOR STRUCTURE</a:t>
            </a:r>
          </a:p>
        </p:txBody>
      </p:sp>
      <p:sp>
        <p:nvSpPr>
          <p:cNvPr id="21" name="TextBox 20"/>
          <p:cNvSpPr txBox="1"/>
          <p:nvPr/>
        </p:nvSpPr>
        <p:spPr>
          <a:xfrm>
            <a:off x="658368" y="5193792"/>
            <a:ext cx="10820369" cy="457200"/>
          </a:xfrm>
          <a:prstGeom prst="rect">
            <a:avLst/>
          </a:prstGeom>
          <a:noFill/>
        </p:spPr>
        <p:txBody>
          <a:bodyPr wrap="square" lIns="0" tIns="0" rIns="0" bIns="0">
            <a:spAutoFit/>
          </a:bodyPr>
          <a:lstStyle/>
          <a:p>
            <a:pPr algn="l">
              <a:lnSpc>
                <a:spcPct val="114000"/>
              </a:lnSpc>
              <a:spcBef>
                <a:spcPts val="0"/>
              </a:spcBef>
              <a:spcAft>
                <a:spcPts val="0"/>
              </a:spcAft>
            </a:pPr>
            <a:r>
              <a:rPr sz="1150" b="0" i="0">
                <a:solidFill>
                  <a:srgbClr val="1A1A1A"/>
                </a:solidFill>
                <a:latin typeface="Arial"/>
              </a:rPr>
              <a:t>•  LITFL — Eye trauma DDx  ·  emDocs / EM Cases — Blunt ocular trauma  ·  CanadiEM CRACKCast E042 Facial trauma (CC BY-NC-SA 4.0)  ·  CoreEM — Traumatic ocular injuries  ·  EMCrit — Orbital compartment syndrome  ·  EyeRounds — Ocular trauma tutorial.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194</TotalTime>
  <Words>10771</Words>
  <Application>Microsoft Macintosh PowerPoint</Application>
  <PresentationFormat>Widescreen</PresentationFormat>
  <Paragraphs>751</Paragraphs>
  <Slides>39</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Supehero Media</cp:lastModifiedBy>
  <cp:revision>45</cp:revision>
  <dcterms:created xsi:type="dcterms:W3CDTF">2013-01-27T09:14:16Z</dcterms:created>
  <dcterms:modified xsi:type="dcterms:W3CDTF">2026-09-23T09:43:58Z</dcterms:modified>
  <cp:category/>
</cp:coreProperties>
</file>